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notesMasterIdLst>
    <p:notesMasterId r:id="rId15"/>
  </p:notesMasterIdLst>
  <p:sldSz cx="9144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sx="100000" sy="100000" kx="0" ky="0" algn="bl" rotWithShape="0" blurRad="50800" dist="25400" dir="270000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04/09/2026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SO R1 JÚNIOR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MAJ MARCON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algn="just" indent="0" marL="0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SUL: </a:t>
            </a:r>
            <a:pPr algn="just" indent="0" marL="0">
              <a:lnSpc>
                <a:spcPct val="150000"/>
              </a:lnSpc>
              <a:spcAft>
                <a:spcPts val="1600"/>
              </a:spcAft>
              <a:buNone/>
            </a:pPr>
            <a:r>
              <a:rPr lang="en-US" sz="1543" dirty="0">
                <a:solidFill>
                  <a:srgbClr val="FFFFFF"/>
                </a:solidFill>
              </a:rPr>
              <a:t>Tempo instável devido a passagem de uma frente fria. Nebulosidade variável, chuvoso. São esperadas trovoadas no começo do período para o RS, avançando até o PR ao longo do dia.</a:t>
            </a:r>
            <a:endParaRPr lang="en-US" sz="1543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SUDESTE: </a:t>
            </a:r>
            <a:pPr algn="just" indent="0" marL="0">
              <a:lnSpc>
                <a:spcPct val="150000"/>
              </a:lnSpc>
              <a:spcAft>
                <a:spcPts val="1600"/>
              </a:spcAft>
              <a:buNone/>
            </a:pPr>
            <a:r>
              <a:rPr lang="en-US" sz="1543" dirty="0">
                <a:solidFill>
                  <a:srgbClr val="FFFFFF"/>
                </a:solidFill>
              </a:rPr>
              <a:t>Faixa leste de SP com céu nublado a partir da noite do dia 04. São esperadas trovoadas com pancadas de chuva no sul de SP na madrugada do dia 05 devido aproximação de frete fria.</a:t>
            </a:r>
            <a:endParaRPr lang="en-US" sz="1543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CENTRO-OESTE: </a:t>
            </a:r>
            <a:pPr algn="just" indent="0" marL="0">
              <a:lnSpc>
                <a:spcPct val="150000"/>
              </a:lnSpc>
              <a:spcAft>
                <a:spcPts val="1600"/>
              </a:spcAft>
              <a:buNone/>
            </a:pPr>
            <a:r>
              <a:rPr lang="en-US" sz="1543" dirty="0">
                <a:solidFill>
                  <a:srgbClr val="FFFFFF"/>
                </a:solidFill>
              </a:rPr>
              <a:t>Sol entre nuvens com possibilidade de pancadas de chuva e trovoadas isoladas entre final da tarde e começo da noite.</a:t>
            </a:r>
            <a:endParaRPr lang="en-US" sz="1543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NORDESTE: </a:t>
            </a:r>
            <a:pPr algn="just" indent="0" marL="0">
              <a:lnSpc>
                <a:spcPct val="150000"/>
              </a:lnSpc>
              <a:spcAft>
                <a:spcPts val="1600"/>
              </a:spcAft>
              <a:buNone/>
            </a:pPr>
            <a:r>
              <a:rPr lang="en-US" sz="1543" dirty="0">
                <a:solidFill>
                  <a:srgbClr val="FFFFFF"/>
                </a:solidFill>
              </a:rPr>
              <a:t>Sol entre poucas nuvens para a maior parte da região. Possibilidade de chuva leve intermitente e de curta duração para a faixa leste/litorânea entre BA e RN.</a:t>
            </a:r>
            <a:endParaRPr lang="en-US" sz="1543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NORTE: </a:t>
            </a:r>
            <a:pPr algn="just" indent="0" marL="0">
              <a:lnSpc>
                <a:spcPct val="150000"/>
              </a:lnSpc>
              <a:spcAft>
                <a:spcPts val="1600"/>
              </a:spcAft>
              <a:buNone/>
            </a:pPr>
            <a:r>
              <a:rPr lang="en-US" sz="1543" dirty="0">
                <a:solidFill>
                  <a:srgbClr val="FFFFFF"/>
                </a:solidFill>
              </a:rPr>
              <a:t>Aumento de nebulosidade ao longo do dia com trovoadas e pancadas de chuva entre final da tarde e começo da noite, principalmente para a faixa centro-sul da região.</a:t>
            </a:r>
            <a:endParaRPr lang="en-US" sz="1543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SBAO: 14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SBAZ: 35, 36, 37, 38, 39, 40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SBBS: 8, 9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SBCW: 5, 6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SBRE: 12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SBCC   SBBR   SBPJ   SBPF   SBCX   SBCH   SBJV   SBCT   SBBI   SBFI   SBPG   SSGG   SBPO   SBCA   SBTD   SBPP   SBDB   SBDO   SBMG   SBLO   SBDN   SBGR   SBBV   SBPA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SBSL   SBFZ   SBSG   SBNT   SBFL   SBNF   SBTD   SBCA   SBPO   SBCH   SBPF   SBCX   SBFL   SBJA   SBPA   SBCO   SBPK   SBBG   SBSM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04/09 12:01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SBJV, SBPS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SBPF</a:t>
            </a:r>
            <a:endParaRPr lang="en-US" sz="12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914400"/>
        </p:xfrm>
        <a:graphic>
          <a:graphicData uri="http://schemas.openxmlformats.org/drawingml/2006/table">
            <a:tbl>
              <a:tblPr/>
              <a:tblGrid>
                <a:gridCol w="237744"/>
                <a:gridCol w="841248"/>
                <a:gridCol w="2029968"/>
              </a:tblGrid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186830" y="342900"/>
            <a:ext cx="240853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Imagem: 04/09/2026 11:20 UTC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- 12:01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04/09 12:01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04/09 12:01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04/09 (rodada 04/09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04/09/2026 11:20 UTC</a:t>
            </a:r>
            <a:endParaRPr lang="en-US" sz="8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04/09/2026 11:20 UTC</a:t>
            </a:r>
            <a:endParaRPr lang="en-US" sz="8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580083"/>
                <a:gridCol w="1580083"/>
                <a:gridCol w="1580083"/>
                <a:gridCol w="1580083"/>
                <a:gridCol w="1580083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04/09/2026 11:20 UTC</a:t>
            </a:r>
            <a:endParaRPr lang="en-US" sz="8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316736"/>
                <a:gridCol w="1316736"/>
                <a:gridCol w="1316736"/>
                <a:gridCol w="1316736"/>
                <a:gridCol w="1316736"/>
                <a:gridCol w="1316736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04/09/2026 11:20 UTC</a:t>
            </a:r>
            <a:endParaRPr lang="en-US" sz="8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395935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DZ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2026-09-04T12:01:20Z</dcterms:created>
  <dcterms:modified xsi:type="dcterms:W3CDTF">2026-09-04T12:01:20Z</dcterms:modified>
</cp:coreProperties>
</file>