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05" d="100"/>
          <a:sy n="105" d="100"/>
        </p:scale>
        <p:origin x="1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4176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blurRad="50800" dist="25400" dir="2700000" algn="bl" rotWithShape="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07/09/2026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1S CINTRA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TEN R.RABELLO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5394960"/>
          </a:xfrm>
          <a:prstGeom prst="rect">
            <a:avLst/>
          </a:prstGeom>
          <a:noFill/>
          <a:ln/>
        </p:spPr>
        <p:txBody>
          <a:bodyPr wrap="square" rtlCol="0" anchor="t"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503" b="1" dirty="0">
                <a:solidFill>
                  <a:srgbClr val="9FD0FF"/>
                </a:solidFill>
              </a:rPr>
              <a:t>REGIÃO SUL: </a:t>
            </a:r>
            <a:r>
              <a:rPr lang="en-US" sz="1503" dirty="0">
                <a:solidFill>
                  <a:srgbClr val="FFFFFF"/>
                </a:solidFill>
              </a:rPr>
              <a:t>Alta pós-frontal mantém a região com predomínio de sol entre nuvens e boas condições de tempo no geral. São esperados ventos fortes para o litoral de Santa Catarina e Paraná.</a:t>
            </a:r>
            <a:endParaRPr lang="en-US" sz="1503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503" b="1" dirty="0">
                <a:solidFill>
                  <a:srgbClr val="9FD0FF"/>
                </a:solidFill>
              </a:rPr>
              <a:t>REGIÃO SUDESTE: </a:t>
            </a:r>
            <a:r>
              <a:rPr lang="en-US" sz="1503" dirty="0">
                <a:solidFill>
                  <a:srgbClr val="FFFFFF"/>
                </a:solidFill>
              </a:rPr>
              <a:t>A passagem da frente fria mantém o tempo sujeito a chuva leve com restrições temporárias de visibilidade ou teto no Rio de Janeiro, no leste de São Paulo e no sudeste de Minas Gerais. No centro e noroeste de Minas, a passagem do jato subtropical continua a instabilizar a atmosfera, provocando trovoadas com chuva no períodos da tarde e noite. No Espírito Santo, além de chuva leve com restrições temporárias de visibilidade ou teto, haverá rajadas de vento de até 30 kt.</a:t>
            </a:r>
            <a:endParaRPr lang="en-US" sz="1503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503" b="1" dirty="0">
                <a:solidFill>
                  <a:srgbClr val="9FD0FF"/>
                </a:solidFill>
              </a:rPr>
              <a:t>REGIÃO CENTRO-OESTE: </a:t>
            </a:r>
            <a:r>
              <a:rPr lang="en-US" sz="1503" dirty="0">
                <a:solidFill>
                  <a:srgbClr val="FFFFFF"/>
                </a:solidFill>
              </a:rPr>
              <a:t>A passagem do jato subtropical continua a instabilizar a atmosfera, provocando trovoadas com chuva no períodos da tarde e noite nos estados do Mato Grosso, do Goiás e no Distrito Federal.</a:t>
            </a:r>
            <a:endParaRPr lang="en-US" sz="1503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503" b="1" dirty="0">
                <a:solidFill>
                  <a:srgbClr val="9FD0FF"/>
                </a:solidFill>
              </a:rPr>
              <a:t>REGIÃO NORDESTE: </a:t>
            </a:r>
            <a:r>
              <a:rPr lang="en-US" sz="1503" dirty="0">
                <a:solidFill>
                  <a:srgbClr val="FFFFFF"/>
                </a:solidFill>
              </a:rPr>
              <a:t>A passagem da frente fria deixa o tempo instável com rajadas de 25 kt e chuva de moderada a forte no sul da Bahia, causando restrições de visibilidade e teto.</a:t>
            </a:r>
            <a:endParaRPr lang="en-US" sz="1503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503" b="1" dirty="0">
                <a:solidFill>
                  <a:srgbClr val="9FD0FF"/>
                </a:solidFill>
              </a:rPr>
              <a:t>REGIÃO NORTE: </a:t>
            </a:r>
            <a:r>
              <a:rPr lang="en-US" sz="1503" dirty="0">
                <a:solidFill>
                  <a:srgbClr val="FFFFFF"/>
                </a:solidFill>
              </a:rPr>
              <a:t>Previsão de trovoadas isoladas, especialmente no período da tarde, nos setores oeste, noroeste, centro e sul  da região.</a:t>
            </a:r>
            <a:endParaRPr lang="en-US" sz="1503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SBAO: 17, 20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SBAZ: 35, 36, 37, 38, 39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SBBS: 17, 18, 19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SBCW: 11, 8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SBRE: 5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SBSL   SBAT   SBUA   SBCC   SBAN   SBBR   SBCN   SBGO   SBPJ   SBAX   SBUL   SBUR   SBBV   SBPA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SBPL   SBJH   SBTD   SBCA   SBPO   SBCH   SBPF   SBCX   SBFL   SBJA   SBPA   SBCO   SBPK   SBBG   SBSM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07/09 12:01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r>
              <a:rPr lang="en-US" sz="1200" dirty="0">
                <a:solidFill>
                  <a:srgbClr val="FFFFFF"/>
                </a:solidFill>
              </a:rPr>
              <a:t>SBCT, SBFN, SBGL, SBGR, SBPA, SBRJ, SBSP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r>
              <a:rPr lang="en-US" sz="1200" dirty="0">
                <a:solidFill>
                  <a:srgbClr val="FFFFFF"/>
                </a:solidFill>
              </a:rPr>
              <a:t>SBPS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883920"/>
        </p:xfrm>
        <a:graphic>
          <a:graphicData uri="http://schemas.openxmlformats.org/drawingml/2006/table">
            <a:tbl>
              <a:tblPr/>
              <a:tblGrid>
                <a:gridCol w="2377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1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9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6186830" y="342900"/>
            <a:ext cx="2408530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FFFFFF"/>
                </a:solidFill>
              </a:rPr>
              <a:t>Imagem: 07/09/2026 11:10 UTC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571957"/>
            <a:ext cx="8961120" cy="56455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1392174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DEA - 11:59 UTC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229600" y="4846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4809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229600" y="5230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498080" y="5193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229600" y="5614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498080" y="5577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229600" y="5998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498080" y="5961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503066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em vigor · consulta 07/09 11:58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07/09 11:58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07/09 (rodada 07/09 00Z)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07/09/2026 11:10 UTC</a:t>
            </a:r>
            <a:endParaRPr lang="en-US" sz="8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0420" cy="1412750"/>
        </p:xfrm>
        <a:graphic>
          <a:graphicData uri="http://schemas.openxmlformats.org/drawingml/2006/table">
            <a:tbl>
              <a:tblPr/>
              <a:tblGrid>
                <a:gridCol w="7900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07/09/2026 11:10 UTC</a:t>
            </a:r>
            <a:endParaRPr lang="en-US" sz="8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0415" cy="1412750"/>
        </p:xfrm>
        <a:graphic>
          <a:graphicData uri="http://schemas.openxmlformats.org/drawingml/2006/table">
            <a:tbl>
              <a:tblPr/>
              <a:tblGrid>
                <a:gridCol w="15800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07/09/2026 11:10 UTC</a:t>
            </a:r>
            <a:endParaRPr lang="en-US" sz="8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0416" cy="1412750"/>
        </p:xfrm>
        <a:graphic>
          <a:graphicData uri="http://schemas.openxmlformats.org/drawingml/2006/table">
            <a:tbl>
              <a:tblPr/>
              <a:tblGrid>
                <a:gridCol w="1316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062" y="178308"/>
            <a:ext cx="4487875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07/09/2026 11:10 UTC</a:t>
            </a:r>
            <a:endParaRPr lang="en-US" sz="8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889448" cy="1846175"/>
        </p:xfrm>
        <a:graphic>
          <a:graphicData uri="http://schemas.openxmlformats.org/drawingml/2006/table">
            <a:tbl>
              <a:tblPr/>
              <a:tblGrid>
                <a:gridCol w="657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702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DZ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702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V/T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V/T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DZ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DZ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702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V/T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V/T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DZ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DZ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757</Words>
  <Application>Microsoft Office PowerPoint</Application>
  <PresentationFormat>Apresentação na tela (4:3)</PresentationFormat>
  <Paragraphs>166</Paragraphs>
  <Slides>13</Slides>
  <Notes>13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Marcos Vinicius Rocha de Azevedo</cp:lastModifiedBy>
  <cp:revision>2</cp:revision>
  <dcterms:created xsi:type="dcterms:W3CDTF">2026-09-07T12:04:38Z</dcterms:created>
  <dcterms:modified xsi:type="dcterms:W3CDTF">2026-09-07T12:10:08Z</dcterms:modified>
</cp:coreProperties>
</file>