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10/09/2026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MONTEIRO</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LIVIA</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344" b="1" dirty="0">
                <a:solidFill>
                  <a:srgbClr val="9FD0FF"/>
                </a:solidFill>
              </a:rPr>
              <a:t>REGIÃO SUL: </a:t>
            </a:r>
            <a:pPr algn="just" indent="0" marL="0">
              <a:lnSpc>
                <a:spcPct val="150000"/>
              </a:lnSpc>
              <a:spcAft>
                <a:spcPts val="1400"/>
              </a:spcAft>
              <a:buNone/>
            </a:pPr>
            <a:r>
              <a:rPr lang="en-US" sz="1344" dirty="0">
                <a:solidFill>
                  <a:srgbClr val="FFFFFF"/>
                </a:solidFill>
              </a:rPr>
              <a:t>Um cavado, associado a um centro de baixa pressão centrado no Paraguai, atua sobre a região deixando o tempo instável e com nebulosidade variável. São esperadas trovoadas, que localmente poderão ser fortes e acompanhadas de ventos de rajada de até 34kt do norte do RS ao PR. Os acumulados de chuva poderão chegar a 80mm/24h.</a:t>
            </a:r>
            <a:endParaRPr lang="en-US" sz="1344" dirty="0"/>
          </a:p>
          <a:p>
            <a:pPr algn="just" indent="0" marL="0">
              <a:lnSpc>
                <a:spcPct val="150000"/>
              </a:lnSpc>
              <a:buNone/>
            </a:pPr>
            <a:r>
              <a:rPr lang="en-US" sz="1344" b="1" dirty="0">
                <a:solidFill>
                  <a:srgbClr val="9FD0FF"/>
                </a:solidFill>
              </a:rPr>
              <a:t>REGIÃO SUDESTE: </a:t>
            </a:r>
            <a:pPr algn="just" indent="0" marL="0">
              <a:lnSpc>
                <a:spcPct val="150000"/>
              </a:lnSpc>
              <a:spcAft>
                <a:spcPts val="1400"/>
              </a:spcAft>
              <a:buNone/>
            </a:pPr>
            <a:r>
              <a:rPr lang="en-US" sz="1344" dirty="0">
                <a:solidFill>
                  <a:srgbClr val="FFFFFF"/>
                </a:solidFill>
              </a:rPr>
              <a:t>Céu parcialmente nublado com trovoadas e pancadas de chuva no final da tarde para o centro-sul de MG,  SP e litoral sul do RJ, por influência de cavados de onda curta. No ES, ventos úmidos que sopram do mar deixam o céu nublado e com chuva isolada. Manhãs com névoa úmida causando restrição de teto e/ou visibilidade para toda a faixa leste de SP, vale do paraíba, zona da mata mineira e litoral do RJ.</a:t>
            </a:r>
            <a:endParaRPr lang="en-US" sz="1344" dirty="0"/>
          </a:p>
          <a:p>
            <a:pPr algn="just" indent="0" marL="0">
              <a:lnSpc>
                <a:spcPct val="150000"/>
              </a:lnSpc>
              <a:buNone/>
            </a:pPr>
            <a:r>
              <a:rPr lang="en-US" sz="1344" b="1" dirty="0">
                <a:solidFill>
                  <a:srgbClr val="9FD0FF"/>
                </a:solidFill>
              </a:rPr>
              <a:t>REGIÃO CENTRO-OESTE: </a:t>
            </a:r>
            <a:pPr algn="just" indent="0" marL="0">
              <a:lnSpc>
                <a:spcPct val="150000"/>
              </a:lnSpc>
              <a:spcAft>
                <a:spcPts val="1400"/>
              </a:spcAft>
              <a:buNone/>
            </a:pPr>
            <a:r>
              <a:rPr lang="en-US" sz="1344" dirty="0">
                <a:solidFill>
                  <a:srgbClr val="FFFFFF"/>
                </a:solidFill>
              </a:rPr>
              <a:t>Sol entre nuvens e aumento de nebulosidade ao longo do dia. São esperadas trovoadas com pancadas de chuva entre final da tarde e começo da noite para a maior parte da região centro-sul.</a:t>
            </a:r>
            <a:endParaRPr lang="en-US" sz="1344" dirty="0"/>
          </a:p>
          <a:p>
            <a:pPr algn="just" indent="0" marL="0">
              <a:lnSpc>
                <a:spcPct val="150000"/>
              </a:lnSpc>
              <a:buNone/>
            </a:pPr>
            <a:r>
              <a:rPr lang="en-US" sz="1344" b="1" dirty="0">
                <a:solidFill>
                  <a:srgbClr val="9FD0FF"/>
                </a:solidFill>
              </a:rPr>
              <a:t>REGIÃO NORDESTE: </a:t>
            </a:r>
            <a:pPr algn="just" indent="0" marL="0">
              <a:lnSpc>
                <a:spcPct val="150000"/>
              </a:lnSpc>
              <a:spcAft>
                <a:spcPts val="1400"/>
              </a:spcAft>
              <a:buNone/>
            </a:pPr>
            <a:r>
              <a:rPr lang="en-US" sz="1344" dirty="0">
                <a:solidFill>
                  <a:srgbClr val="FFFFFF"/>
                </a:solidFill>
              </a:rPr>
              <a:t>Ventos úmidos vindos do oceano para o continente atua sobre o litoral do nordeste, deixando o céu nublado favorecendo a ocorrência de chuva intermitente, causando restrição temporária de teto e  visibilidade.</a:t>
            </a:r>
            <a:endParaRPr lang="en-US" sz="1344" dirty="0"/>
          </a:p>
          <a:p>
            <a:pPr algn="just" indent="0" marL="0">
              <a:lnSpc>
                <a:spcPct val="150000"/>
              </a:lnSpc>
              <a:buNone/>
            </a:pPr>
            <a:r>
              <a:rPr lang="en-US" sz="1344" b="1" dirty="0">
                <a:solidFill>
                  <a:srgbClr val="9FD0FF"/>
                </a:solidFill>
              </a:rPr>
              <a:t>REGIÃO NORTE: </a:t>
            </a:r>
            <a:pPr algn="just" indent="0" marL="0">
              <a:lnSpc>
                <a:spcPct val="150000"/>
              </a:lnSpc>
              <a:spcAft>
                <a:spcPts val="1400"/>
              </a:spcAft>
              <a:buNone/>
            </a:pPr>
            <a:r>
              <a:rPr lang="en-US" sz="1344" dirty="0">
                <a:solidFill>
                  <a:srgbClr val="FFFFFF"/>
                </a:solidFill>
              </a:rPr>
              <a:t>Céu parcialmente nublado com previsão de trovoadas e pancadas de chuva no norte da região no período da manhã. Na faixa centro oeste e sul, tem condição de possibilidade de pancadas de chuva com trovoadas isoladas no final da tarde.</a:t>
            </a:r>
            <a:endParaRPr lang="en-US" sz="1344"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6, 7, 8, 9</a:t>
            </a:r>
            <a:endParaRPr lang="en-US" sz="1200" dirty="0"/>
          </a:p>
          <a:p>
            <a:pPr algn="l" indent="0" marL="0">
              <a:buNone/>
            </a:pPr>
            <a:r>
              <a:rPr lang="en-US" sz="1200" dirty="0">
                <a:solidFill>
                  <a:srgbClr val="FFFFFF"/>
                </a:solidFill>
              </a:rPr>
              <a:t>SBAZ: 12</a:t>
            </a:r>
            <a:endParaRPr lang="en-US" sz="1200" dirty="0"/>
          </a:p>
          <a:p>
            <a:pPr algn="l" indent="0" marL="0">
              <a:buNone/>
            </a:pPr>
            <a:r>
              <a:rPr lang="en-US" sz="1200" dirty="0">
                <a:solidFill>
                  <a:srgbClr val="FFFFFF"/>
                </a:solidFill>
              </a:rPr>
              <a:t>SBBS: 10, 8, 9</a:t>
            </a:r>
            <a:endParaRPr lang="en-US" sz="1200" dirty="0"/>
          </a:p>
          <a:p>
            <a:pPr algn="l" indent="0" marL="0">
              <a:buNone/>
            </a:pPr>
            <a:r>
              <a:rPr lang="en-US" sz="1200" dirty="0">
                <a:solidFill>
                  <a:srgbClr val="FFFFFF"/>
                </a:solidFill>
              </a:rPr>
              <a:t>SBCW: 14, 15, 17, 18</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SBBV   SBCY   SBAT   SBCC   SBIH   SBRD   SBSI   SBBH   SBBR   SBBW   SBCF   SBCN   SBGO   SBYS   SBAQ   SBAX   SBBP   SBGP   SBJD   SBKP   SBSJ   SBRP   SBSR   SBUL   SBUR   SBVG   SWLC   SBML   SBBU   SBAE   SBAU   SGAS   SBNM   SBCH   SBJV   SBCT   SBBI   SBFI   SBPG   SSGG   SBPO   SBCA   SBTD   SBPP   SBDB   SBDO   SBCG   SBTG   SBMG   SBLO   SBDN   SBSP   SBMT   SBGR   SBST   SBTA   SBGW   SBSC   SBAF   SBZM   SBJH   SBBV   SBPA</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SBES   SBFS   SBTD   SBCA   SBPO   SBCH   SBPF   SBCX   SBFL   SBJA   SBPA   SBCO   SBPK   SBBG   SBSM</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10/09 11:52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SBFI, SBPA</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SBCT</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SBPF</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900" b="1" dirty="0">
                <a:solidFill>
                  <a:srgbClr val="FFFFFF"/>
                </a:solidFill>
              </a:rPr>
              <a:t>Imagem: 10/09/2026 10:40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- 11:52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10/09 11:52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10/09 11:52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10/09 (rodada 10/09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10/09/2026 10:40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320040">
                <a:tc>
                  <a:txBody>
                    <a:bodyPr/>
                    <a:lstStyle/>
                    <a:p>
                      <a:pPr algn="ctr" indent="0" marL="0">
                        <a:buNone/>
                      </a:pPr>
                      <a:r>
                        <a:rPr lang="en-US" sz="1072" b="1" dirty="0">
                          <a:solidFill>
                            <a:srgbClr val="FFFFFF"/>
                          </a:solidFill>
                          <a:latin typeface="Arial" pitchFamily="34" charset="0"/>
                          <a:ea typeface="Arial" pitchFamily="34" charset="-122"/>
                          <a:cs typeface="Arial" pitchFamily="34" charset="-120"/>
                        </a:rPr>
                        <a:t>FIR-AZ</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EG</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BE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BV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MQ</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SL</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SN</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PV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RB</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CY</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TARDE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VCST</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VCSH</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NOITE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10/09/2026 10:40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320040">
                <a:tc>
                  <a:txBody>
                    <a:bodyPr/>
                    <a:lstStyle/>
                    <a:p>
                      <a:pPr algn="ctr" indent="0" marL="0">
                        <a:buNone/>
                      </a:pPr>
                      <a:r>
                        <a:rPr lang="en-US" sz="1072" b="1" dirty="0">
                          <a:solidFill>
                            <a:srgbClr val="FFFFFF"/>
                          </a:solidFill>
                          <a:latin typeface="Arial" pitchFamily="34" charset="0"/>
                          <a:ea typeface="Arial" pitchFamily="34" charset="-122"/>
                          <a:cs typeface="Arial" pitchFamily="34" charset="-120"/>
                        </a:rPr>
                        <a:t>FIR-RE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FZ</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RF</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SV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VT</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TARDE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NOITE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10/09/2026 10:40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320040">
                <a:tc>
                  <a:txBody>
                    <a:bodyPr/>
                    <a:lstStyle/>
                    <a:p>
                      <a:pPr algn="ctr" indent="0" marL="0">
                        <a:buNone/>
                      </a:pPr>
                      <a:r>
                        <a:rPr lang="en-US" sz="1072" b="1" dirty="0">
                          <a:solidFill>
                            <a:srgbClr val="FFFFFF"/>
                          </a:solidFill>
                          <a:latin typeface="Arial" pitchFamily="34" charset="0"/>
                          <a:ea typeface="Arial" pitchFamily="34" charset="-122"/>
                          <a:cs typeface="Arial" pitchFamily="34" charset="-120"/>
                        </a:rPr>
                        <a:t>FIR-BS</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BR</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GO</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BH</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CF</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KP</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TARDE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NOITE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10/09/2026 10:40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320040">
                <a:tc>
                  <a:txBody>
                    <a:bodyPr/>
                    <a:lstStyle/>
                    <a:p>
                      <a:pPr algn="ctr" indent="0" marL="0">
                        <a:buNone/>
                      </a:pPr>
                      <a:r>
                        <a:rPr lang="en-US" sz="1072" b="1" dirty="0">
                          <a:solidFill>
                            <a:srgbClr val="FFFFFF"/>
                          </a:solidFill>
                          <a:latin typeface="Arial" pitchFamily="34" charset="0"/>
                          <a:ea typeface="Arial" pitchFamily="34" charset="-122"/>
                          <a:cs typeface="Arial" pitchFamily="34" charset="-120"/>
                        </a:rPr>
                        <a:t>FIR-CW</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GR</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SP</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GL</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RJ</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CG</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CT</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FI</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FL</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JV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NF</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PA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SHRA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SHRA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646481">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TARDE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TS ISOL</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VCTS</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 RAJ 25KT</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T/V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20040">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NOITE</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482803">
                <a:tc>
                  <a:txBody>
                    <a:bodyPr/>
                    <a:lstStyle/>
                    <a:p>
                      <a:pPr algn="ctr" indent="0" marL="0">
                        <a:buNone/>
                      </a:pPr>
                      <a:r>
                        <a:rPr lang="en-US" sz="1072" b="1" dirty="0">
                          <a:solidFill>
                            <a:srgbClr val="062A2E"/>
                          </a:solidFill>
                          <a:latin typeface="Arial" pitchFamily="34" charset="0"/>
                          <a:ea typeface="Arial" pitchFamily="34" charset="-122"/>
                          <a:cs typeface="Arial" pitchFamily="34" charset="-120"/>
                        </a:rPr>
                        <a:t>MANHÃ</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BR T/V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BR T/V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T/V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VCTS</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RA T/V</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1072" b="1" dirty="0">
                          <a:solidFill>
                            <a:srgbClr val="111111"/>
                          </a:solidFill>
                          <a:latin typeface="Arial" pitchFamily="34" charset="0"/>
                          <a:ea typeface="Arial" pitchFamily="34" charset="-122"/>
                          <a:cs typeface="Arial" pitchFamily="34" charset="-120"/>
                        </a:rPr>
                        <a:t>TSRA</a:t>
                      </a:r>
                      <a:endParaRPr lang="en-US" sz="1072"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2026-09-10T11:52:12Z</dcterms:created>
  <dcterms:modified xsi:type="dcterms:W3CDTF">2026-09-10T11:52:12Z</dcterms:modified>
</cp:coreProperties>
</file>