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notesMasterIdLst>
    <p:notesMasterId r:id="rId15"/>
  </p:notesMasterIdLst>
  <p:sldSz cx="9144000" cy="6858000"/>
  <p:notesSz cx="68580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Slide-1-image-1.pn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e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jpe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e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eg"/><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jpeg"/><Relationship Id="rId2" Type="http://schemas.openxmlformats.org/officeDocument/2006/relationships/slideLayout" Target="../slideLayouts/slideLayout1.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jpeg"/><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jpeg"/><Relationship Id="rId2" Type="http://schemas.openxmlformats.org/officeDocument/2006/relationships/slideLayout" Target="../slideLayouts/slideLayout1.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jpeg"/><Relationship Id="rId2" Type="http://schemas.openxmlformats.org/officeDocument/2006/relationships/slideLayout" Target="../slideLayouts/slideLayout1.xml"/><Relationship Id="rId3"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960120"/>
            <a:ext cx="8229600" cy="822960"/>
          </a:xfrm>
          <a:prstGeom prst="rect">
            <a:avLst/>
          </a:prstGeom>
          <a:noFill/>
          <a:ln/>
          <a:effectLst>
            <a:outerShdw sx="100000" sy="100000" kx="0" ky="0" algn="bl" rotWithShape="0" blurRad="50800" dist="25400" dir="2700000">
              <a:srgbClr val="000000">
                <a:alpha val="70000"/>
              </a:srgbClr>
            </a:outerShdw>
          </a:effectLst>
        </p:spPr>
        <p:txBody>
          <a:bodyPr wrap="square" rtlCol="0" anchor="ctr"/>
          <a:lstStyle/>
          <a:p>
            <a:pPr algn="ctr" indent="0" marL="0">
              <a:buNone/>
            </a:pPr>
            <a:r>
              <a:rPr lang="en-US" sz="3400" b="1" dirty="0">
                <a:solidFill>
                  <a:srgbClr val="FFFFFF"/>
                </a:solidFill>
              </a:rPr>
              <a:t>BRIEFING REGIONAL DIÁRIO</a:t>
            </a:r>
            <a:endParaRPr lang="en-US" sz="3400" dirty="0"/>
          </a:p>
        </p:txBody>
      </p:sp>
      <p:sp>
        <p:nvSpPr>
          <p:cNvPr id="3" name="Text 1"/>
          <p:cNvSpPr/>
          <p:nvPr/>
        </p:nvSpPr>
        <p:spPr>
          <a:xfrm>
            <a:off x="722376" y="2928366"/>
            <a:ext cx="7680960" cy="411480"/>
          </a:xfrm>
          <a:prstGeom prst="rect">
            <a:avLst/>
          </a:prstGeom>
          <a:noFill/>
          <a:ln/>
        </p:spPr>
        <p:txBody>
          <a:bodyPr wrap="square" rtlCol="0" anchor="ctr"/>
          <a:lstStyle/>
          <a:p>
            <a:pPr indent="0" marL="0">
              <a:buNone/>
            </a:pPr>
            <a:r>
              <a:rPr lang="en-US" sz="1800" dirty="0">
                <a:solidFill>
                  <a:srgbClr val="FFFFFF"/>
                </a:solidFill>
              </a:rPr>
              <a:t>Confeccionado em: 12/09/2026</a:t>
            </a:r>
            <a:endParaRPr lang="en-US" sz="1800" dirty="0"/>
          </a:p>
        </p:txBody>
      </p:sp>
      <p:sp>
        <p:nvSpPr>
          <p:cNvPr id="4" name="Text 2"/>
          <p:cNvSpPr/>
          <p:nvPr/>
        </p:nvSpPr>
        <p:spPr>
          <a:xfrm>
            <a:off x="722376" y="4025646"/>
            <a:ext cx="7680960" cy="411480"/>
          </a:xfrm>
          <a:prstGeom prst="rect">
            <a:avLst/>
          </a:prstGeom>
          <a:noFill/>
          <a:ln/>
        </p:spPr>
        <p:txBody>
          <a:bodyPr wrap="square" rtlCol="0" anchor="ctr"/>
          <a:lstStyle/>
          <a:p>
            <a:pPr indent="0" marL="0">
              <a:buNone/>
            </a:pPr>
            <a:r>
              <a:rPr lang="en-US" sz="2000" b="1" dirty="0">
                <a:solidFill>
                  <a:srgbClr val="FFFFFF"/>
                </a:solidFill>
              </a:rPr>
              <a:t>Confeccionado por: SO VIEIRA</a:t>
            </a:r>
            <a:endParaRPr lang="en-US" sz="2000" dirty="0"/>
          </a:p>
        </p:txBody>
      </p:sp>
      <p:sp>
        <p:nvSpPr>
          <p:cNvPr id="5" name="Text 3"/>
          <p:cNvSpPr/>
          <p:nvPr/>
        </p:nvSpPr>
        <p:spPr>
          <a:xfrm>
            <a:off x="722376" y="4528566"/>
            <a:ext cx="7680960" cy="411480"/>
          </a:xfrm>
          <a:prstGeom prst="rect">
            <a:avLst/>
          </a:prstGeom>
          <a:noFill/>
          <a:ln/>
        </p:spPr>
        <p:txBody>
          <a:bodyPr wrap="square" rtlCol="0" anchor="ctr"/>
          <a:lstStyle/>
          <a:p>
            <a:pPr indent="0" marL="0">
              <a:buNone/>
            </a:pPr>
            <a:r>
              <a:rPr lang="en-US" sz="2000" b="1" dirty="0">
                <a:solidFill>
                  <a:srgbClr val="FFFFFF"/>
                </a:solidFill>
              </a:rPr>
              <a:t>Previsor: MAJ RODRIGUES</a:t>
            </a:r>
            <a:endParaRPr lang="en-US"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320040"/>
            <a:ext cx="8229600" cy="548640"/>
          </a:xfrm>
          <a:prstGeom prst="rect">
            <a:avLst/>
          </a:prstGeom>
          <a:noFill/>
          <a:ln/>
        </p:spPr>
        <p:txBody>
          <a:bodyPr wrap="square" rtlCol="0" anchor="ctr"/>
          <a:lstStyle/>
          <a:p>
            <a:pPr algn="ctr" indent="0" marL="0">
              <a:buNone/>
            </a:pPr>
            <a:r>
              <a:rPr lang="en-US" sz="2200" b="1" dirty="0">
                <a:solidFill>
                  <a:srgbClr val="CFE0FF"/>
                </a:solidFill>
              </a:rPr>
              <a:t>PREVISÃO PARA AS REGIÕES</a:t>
            </a:r>
            <a:endParaRPr lang="en-US" sz="2200" dirty="0"/>
          </a:p>
        </p:txBody>
      </p:sp>
      <p:sp>
        <p:nvSpPr>
          <p:cNvPr id="3" name="Text 1"/>
          <p:cNvSpPr/>
          <p:nvPr/>
        </p:nvSpPr>
        <p:spPr>
          <a:xfrm>
            <a:off x="640080" y="1051560"/>
            <a:ext cx="7863840" cy="5394960"/>
          </a:xfrm>
          <a:prstGeom prst="rect">
            <a:avLst/>
          </a:prstGeom>
          <a:noFill/>
          <a:ln/>
        </p:spPr>
        <p:txBody>
          <a:bodyPr wrap="square" rtlCol="0" anchor="t">
            <a:normAutofit/>
          </a:bodyPr>
          <a:lstStyle/>
          <a:p>
            <a:pPr algn="just" indent="0" marL="0">
              <a:lnSpc>
                <a:spcPct val="150000"/>
              </a:lnSpc>
              <a:buNone/>
            </a:pPr>
            <a:r>
              <a:rPr lang="en-US" sz="1464" b="1" dirty="0">
                <a:solidFill>
                  <a:srgbClr val="9FD0FF"/>
                </a:solidFill>
              </a:rPr>
              <a:t>REGIÃO SUL: </a:t>
            </a:r>
            <a:pPr algn="just" indent="0" marL="0">
              <a:lnSpc>
                <a:spcPct val="150000"/>
              </a:lnSpc>
              <a:spcAft>
                <a:spcPts val="1500"/>
              </a:spcAft>
              <a:buNone/>
            </a:pPr>
            <a:r>
              <a:rPr lang="en-US" sz="1464" dirty="0">
                <a:solidFill>
                  <a:srgbClr val="FFFFFF"/>
                </a:solidFill>
              </a:rPr>
              <a:t>Céu nublado a parcialmente nublado para a maior parte da região. Áreas de instabilidade favorecem a ocorrência de trovoadas e pancadas de chuva no PR. Noites e manhãs com névoa úmida causando restrição de teto e/ou visibilidade para o centro-sul do RS e faixa leste de SC e PR.</a:t>
            </a:r>
            <a:endParaRPr lang="en-US" sz="1464" dirty="0"/>
          </a:p>
          <a:p>
            <a:pPr algn="just" indent="0" marL="0">
              <a:lnSpc>
                <a:spcPct val="150000"/>
              </a:lnSpc>
              <a:buNone/>
            </a:pPr>
            <a:r>
              <a:rPr lang="en-US" sz="1464" b="1" dirty="0">
                <a:solidFill>
                  <a:srgbClr val="9FD0FF"/>
                </a:solidFill>
              </a:rPr>
              <a:t>REGIÃO SUDESTE: </a:t>
            </a:r>
            <a:pPr algn="just" indent="0" marL="0">
              <a:lnSpc>
                <a:spcPct val="150000"/>
              </a:lnSpc>
              <a:spcAft>
                <a:spcPts val="1500"/>
              </a:spcAft>
              <a:buNone/>
            </a:pPr>
            <a:r>
              <a:rPr lang="en-US" sz="1464" dirty="0">
                <a:solidFill>
                  <a:srgbClr val="FFFFFF"/>
                </a:solidFill>
              </a:rPr>
              <a:t>Passagem de frente fria mantem um canal de umidade sobre a região, deixando o céu nublado/parcialmente nublado, chuvoso e com trovoadas em SP, RJ e sul de MG. Nas demais áreas, sol entre nuvens.</a:t>
            </a:r>
            <a:endParaRPr lang="en-US" sz="1464" dirty="0"/>
          </a:p>
          <a:p>
            <a:pPr algn="just" indent="0" marL="0">
              <a:lnSpc>
                <a:spcPct val="150000"/>
              </a:lnSpc>
              <a:buNone/>
            </a:pPr>
            <a:r>
              <a:rPr lang="en-US" sz="1464" b="1" dirty="0">
                <a:solidFill>
                  <a:srgbClr val="9FD0FF"/>
                </a:solidFill>
              </a:rPr>
              <a:t>REGIÃO CENTRO-OESTE: </a:t>
            </a:r>
            <a:pPr algn="just" indent="0" marL="0">
              <a:lnSpc>
                <a:spcPct val="150000"/>
              </a:lnSpc>
              <a:spcAft>
                <a:spcPts val="1500"/>
              </a:spcAft>
              <a:buNone/>
            </a:pPr>
            <a:r>
              <a:rPr lang="en-US" sz="1464" dirty="0">
                <a:solidFill>
                  <a:srgbClr val="FFFFFF"/>
                </a:solidFill>
              </a:rPr>
              <a:t>Áreas de instabilidade da passagem de uma frente fria deixam o céu nublado, chuvoso e com trovoadas no MS e oeste do MT. Poderão ocorrer pancadas isoladas de chuva nas demais áreas do MT. Em GO e DF, sol entre poucas nuvens.</a:t>
            </a:r>
            <a:endParaRPr lang="en-US" sz="1464" dirty="0"/>
          </a:p>
          <a:p>
            <a:pPr algn="just" indent="0" marL="0">
              <a:lnSpc>
                <a:spcPct val="150000"/>
              </a:lnSpc>
              <a:buNone/>
            </a:pPr>
            <a:r>
              <a:rPr lang="en-US" sz="1464" b="1" dirty="0">
                <a:solidFill>
                  <a:srgbClr val="9FD0FF"/>
                </a:solidFill>
              </a:rPr>
              <a:t>REGIÃO NORDESTE: </a:t>
            </a:r>
            <a:pPr algn="just" indent="0" marL="0">
              <a:lnSpc>
                <a:spcPct val="150000"/>
              </a:lnSpc>
              <a:spcAft>
                <a:spcPts val="1500"/>
              </a:spcAft>
              <a:buNone/>
            </a:pPr>
            <a:r>
              <a:rPr lang="en-US" sz="1464" dirty="0">
                <a:solidFill>
                  <a:srgbClr val="FFFFFF"/>
                </a:solidFill>
              </a:rPr>
              <a:t>Ventos úmidos que sopram do mar deixam a faixa leste/litorânea com céu parcialmente nublado e com chuva intermitente causando restrições temporárias de teto e/ou visibilidade entre AL e RN. Predomínio de sol no restante da região.</a:t>
            </a:r>
            <a:endParaRPr lang="en-US" sz="1464" dirty="0"/>
          </a:p>
          <a:p>
            <a:pPr algn="just" indent="0" marL="0">
              <a:lnSpc>
                <a:spcPct val="150000"/>
              </a:lnSpc>
              <a:buNone/>
            </a:pPr>
            <a:r>
              <a:rPr lang="en-US" sz="1464" b="1" dirty="0">
                <a:solidFill>
                  <a:srgbClr val="9FD0FF"/>
                </a:solidFill>
              </a:rPr>
              <a:t>REGIÃO NORTE: </a:t>
            </a:r>
            <a:pPr algn="just" indent="0" marL="0">
              <a:lnSpc>
                <a:spcPct val="150000"/>
              </a:lnSpc>
              <a:spcAft>
                <a:spcPts val="1500"/>
              </a:spcAft>
              <a:buNone/>
            </a:pPr>
            <a:r>
              <a:rPr lang="en-US" sz="1464" dirty="0">
                <a:solidFill>
                  <a:srgbClr val="FFFFFF"/>
                </a:solidFill>
              </a:rPr>
              <a:t>Céu parcialmente nublado com previsão de trovoadas e pancadas de chuva na faixa oeste e sudoeste da região. Na faixa litorânea entre AP e PA, pancadas de chuva e trovoadas isoladas entre final da tarde e começo da noite.</a:t>
            </a:r>
            <a:endParaRPr lang="en-US" sz="1464"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7432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sp>
        <p:nvSpPr>
          <p:cNvPr id="3" name="Shape 1"/>
          <p:cNvSpPr/>
          <p:nvPr/>
        </p:nvSpPr>
        <p:spPr>
          <a:xfrm>
            <a:off x="274320" y="960120"/>
            <a:ext cx="2834640" cy="5577840"/>
          </a:xfrm>
          <a:prstGeom prst="roundRect">
            <a:avLst>
              <a:gd name="adj" fmla="val 1935"/>
            </a:avLst>
          </a:prstGeom>
          <a:solidFill>
            <a:srgbClr val="0E2038"/>
          </a:solidFill>
          <a:ln w="12700">
            <a:solidFill>
              <a:srgbClr val="2E4E7A"/>
            </a:solidFill>
            <a:prstDash val="solid"/>
          </a:ln>
        </p:spPr>
      </p:sp>
      <p:sp>
        <p:nvSpPr>
          <p:cNvPr id="4" name="Text 2"/>
          <p:cNvSpPr/>
          <p:nvPr/>
        </p:nvSpPr>
        <p:spPr>
          <a:xfrm>
            <a:off x="365760" y="1051560"/>
            <a:ext cx="2651760" cy="457200"/>
          </a:xfrm>
          <a:prstGeom prst="rect">
            <a:avLst/>
          </a:prstGeom>
          <a:noFill/>
          <a:ln/>
        </p:spPr>
        <p:txBody>
          <a:bodyPr wrap="square" rtlCol="0" anchor="ctr"/>
          <a:lstStyle/>
          <a:p>
            <a:pPr algn="ctr" indent="0" marL="0">
              <a:buNone/>
            </a:pPr>
            <a:r>
              <a:rPr lang="en-US" sz="1250" b="1" dirty="0">
                <a:solidFill>
                  <a:srgbClr val="CFE0FF"/>
                </a:solidFill>
              </a:rPr>
              <a:t>SIGMET em vigor</a:t>
            </a:r>
            <a:endParaRPr lang="en-US" sz="1250" dirty="0"/>
          </a:p>
        </p:txBody>
      </p:sp>
      <p:sp>
        <p:nvSpPr>
          <p:cNvPr id="5" name="Text 3"/>
          <p:cNvSpPr/>
          <p:nvPr/>
        </p:nvSpPr>
        <p:spPr>
          <a:xfrm>
            <a:off x="411480" y="1554480"/>
            <a:ext cx="2560320" cy="5029200"/>
          </a:xfrm>
          <a:prstGeom prst="rect">
            <a:avLst/>
          </a:prstGeom>
          <a:noFill/>
          <a:ln/>
        </p:spPr>
        <p:txBody>
          <a:bodyPr wrap="square" rtlCol="0" anchor="t"/>
          <a:lstStyle/>
          <a:p>
            <a:pPr algn="l" indent="0" marL="0">
              <a:buNone/>
            </a:pPr>
            <a:r>
              <a:rPr lang="en-US" sz="1200" dirty="0">
                <a:solidFill>
                  <a:srgbClr val="FFFFFF"/>
                </a:solidFill>
              </a:rPr>
              <a:t>SBAO: 17, 18, 19, 20</a:t>
            </a:r>
            <a:endParaRPr lang="en-US" sz="1200" dirty="0"/>
          </a:p>
          <a:p>
            <a:pPr algn="l" indent="0" marL="0">
              <a:buNone/>
            </a:pPr>
            <a:r>
              <a:rPr lang="en-US" sz="1200" dirty="0">
                <a:solidFill>
                  <a:srgbClr val="FFFFFF"/>
                </a:solidFill>
              </a:rPr>
              <a:t>SBAZ: 22, 23, 24, 25, 26</a:t>
            </a:r>
            <a:endParaRPr lang="en-US" sz="1200" dirty="0"/>
          </a:p>
          <a:p>
            <a:pPr algn="l" indent="0" marL="0">
              <a:buNone/>
            </a:pPr>
            <a:r>
              <a:rPr lang="en-US" sz="1200" dirty="0">
                <a:solidFill>
                  <a:srgbClr val="FFFFFF"/>
                </a:solidFill>
              </a:rPr>
              <a:t>SBBS: 5</a:t>
            </a:r>
            <a:endParaRPr lang="en-US" sz="1200" dirty="0"/>
          </a:p>
          <a:p>
            <a:pPr algn="l" indent="0" marL="0">
              <a:buNone/>
            </a:pPr>
            <a:r>
              <a:rPr lang="en-US" sz="1200" dirty="0">
                <a:solidFill>
                  <a:srgbClr val="FFFFFF"/>
                </a:solidFill>
              </a:rPr>
              <a:t>SBCW: 15, 16, 17, 18</a:t>
            </a:r>
            <a:endParaRPr lang="en-US" sz="1200" dirty="0"/>
          </a:p>
        </p:txBody>
      </p:sp>
      <p:sp>
        <p:nvSpPr>
          <p:cNvPr id="6" name="Shape 4"/>
          <p:cNvSpPr/>
          <p:nvPr/>
        </p:nvSpPr>
        <p:spPr>
          <a:xfrm>
            <a:off x="3200400" y="960120"/>
            <a:ext cx="2834640" cy="5577840"/>
          </a:xfrm>
          <a:prstGeom prst="roundRect">
            <a:avLst>
              <a:gd name="adj" fmla="val 1935"/>
            </a:avLst>
          </a:prstGeom>
          <a:solidFill>
            <a:srgbClr val="0E2038"/>
          </a:solidFill>
          <a:ln w="12700">
            <a:solidFill>
              <a:srgbClr val="2E4E7A"/>
            </a:solidFill>
            <a:prstDash val="solid"/>
          </a:ln>
        </p:spPr>
      </p:sp>
      <p:sp>
        <p:nvSpPr>
          <p:cNvPr id="7" name="Text 5"/>
          <p:cNvSpPr/>
          <p:nvPr/>
        </p:nvSpPr>
        <p:spPr>
          <a:xfrm>
            <a:off x="3291840" y="1051560"/>
            <a:ext cx="2651760" cy="457200"/>
          </a:xfrm>
          <a:prstGeom prst="rect">
            <a:avLst/>
          </a:prstGeom>
          <a:noFill/>
          <a:ln/>
        </p:spPr>
        <p:txBody>
          <a:bodyPr wrap="square" rtlCol="0" anchor="ctr"/>
          <a:lstStyle/>
          <a:p>
            <a:pPr algn="ctr" indent="0" marL="0">
              <a:buNone/>
            </a:pPr>
            <a:r>
              <a:rPr lang="en-US" sz="1250" b="1" dirty="0">
                <a:solidFill>
                  <a:srgbClr val="CFE0FF"/>
                </a:solidFill>
              </a:rPr>
              <a:t>Localidades com evento severo</a:t>
            </a:r>
            <a:endParaRPr lang="en-US" sz="1250" dirty="0"/>
          </a:p>
        </p:txBody>
      </p:sp>
      <p:sp>
        <p:nvSpPr>
          <p:cNvPr id="8" name="Text 6"/>
          <p:cNvSpPr/>
          <p:nvPr/>
        </p:nvSpPr>
        <p:spPr>
          <a:xfrm>
            <a:off x="3337560" y="1554480"/>
            <a:ext cx="2560320" cy="5029200"/>
          </a:xfrm>
          <a:prstGeom prst="rect">
            <a:avLst/>
          </a:prstGeom>
          <a:noFill/>
          <a:ln/>
        </p:spPr>
        <p:txBody>
          <a:bodyPr wrap="square" rtlCol="0" anchor="t"/>
          <a:lstStyle/>
          <a:p>
            <a:pPr algn="ctr" indent="0" marL="0">
              <a:buNone/>
            </a:pPr>
            <a:r>
              <a:rPr lang="en-US" sz="1200" dirty="0">
                <a:solidFill>
                  <a:srgbClr val="FFFFFF"/>
                </a:solidFill>
              </a:rPr>
              <a:t>SBEG   SBMN   SBPV   SBRB   SBCZ   SBTF   SBUA   SBTT   SBJI   SBVH   SBUY   SSKW   SBYS   SBAQ   SBBP   SBGP   SBJD   SBKP   SBSJ   SBRP   SBSR   SDAM   SBML   SBBU   SBAE   SBAU   SBCT   SBBI   SBPG   SSGG   SBPO   SBCA   SBTD   SBPP   SBDB   SBDO   SBCG   SBCR   SBMG   SBLO   SBDN   SBSP   SBMT   SBGR   SBTA   SBGW   SBJR   SBRJ   SBGL   SBES   SBCB   SBME   SBCP   SBFS   SDCO   SBJH   SBBV   SBPA</a:t>
            </a:r>
            <a:endParaRPr lang="en-US" sz="1200" dirty="0"/>
          </a:p>
        </p:txBody>
      </p:sp>
      <p:sp>
        <p:nvSpPr>
          <p:cNvPr id="9" name="Shape 7"/>
          <p:cNvSpPr/>
          <p:nvPr/>
        </p:nvSpPr>
        <p:spPr>
          <a:xfrm>
            <a:off x="6126480" y="960120"/>
            <a:ext cx="2834640" cy="5577840"/>
          </a:xfrm>
          <a:prstGeom prst="roundRect">
            <a:avLst>
              <a:gd name="adj" fmla="val 1935"/>
            </a:avLst>
          </a:prstGeom>
          <a:solidFill>
            <a:srgbClr val="0E2038"/>
          </a:solidFill>
          <a:ln w="12700">
            <a:solidFill>
              <a:srgbClr val="2E4E7A"/>
            </a:solidFill>
            <a:prstDash val="solid"/>
          </a:ln>
        </p:spPr>
      </p:sp>
      <p:sp>
        <p:nvSpPr>
          <p:cNvPr id="10" name="Text 8"/>
          <p:cNvSpPr/>
          <p:nvPr/>
        </p:nvSpPr>
        <p:spPr>
          <a:xfrm>
            <a:off x="6217920" y="1051560"/>
            <a:ext cx="2651760" cy="457200"/>
          </a:xfrm>
          <a:prstGeom prst="rect">
            <a:avLst/>
          </a:prstGeom>
          <a:noFill/>
          <a:ln/>
        </p:spPr>
        <p:txBody>
          <a:bodyPr wrap="square" rtlCol="0" anchor="ctr"/>
          <a:lstStyle/>
          <a:p>
            <a:pPr algn="ctr" indent="0" marL="0">
              <a:buNone/>
            </a:pPr>
            <a:r>
              <a:rPr lang="en-US" sz="1250" b="1" dirty="0">
                <a:solidFill>
                  <a:srgbClr val="CFE0FF"/>
                </a:solidFill>
              </a:rPr>
              <a:t>Vento forte (≥ 21 KT / rajada)</a:t>
            </a:r>
            <a:endParaRPr lang="en-US" sz="1250" dirty="0"/>
          </a:p>
        </p:txBody>
      </p:sp>
      <p:sp>
        <p:nvSpPr>
          <p:cNvPr id="11" name="Text 9"/>
          <p:cNvSpPr/>
          <p:nvPr/>
        </p:nvSpPr>
        <p:spPr>
          <a:xfrm>
            <a:off x="6263640" y="1554480"/>
            <a:ext cx="2560320" cy="5029200"/>
          </a:xfrm>
          <a:prstGeom prst="rect">
            <a:avLst/>
          </a:prstGeom>
          <a:noFill/>
          <a:ln/>
        </p:spPr>
        <p:txBody>
          <a:bodyPr wrap="square" rtlCol="0" anchor="t"/>
          <a:lstStyle/>
          <a:p>
            <a:pPr algn="ctr" indent="0" marL="0">
              <a:buNone/>
            </a:pPr>
            <a:r>
              <a:rPr lang="en-US" sz="1200" dirty="0">
                <a:solidFill>
                  <a:srgbClr val="FFFFFF"/>
                </a:solidFill>
              </a:rPr>
              <a:t>SAEZ   SUMU   SBJA   SBFL   SBNF   SBJR   SBRJ   SBTD   SBCA   SBPO   SBCH   SBPF   SBCX   SBFL   SBJA   SBPA   SBCO   SBPK   SBBG   SBSM</a:t>
            </a:r>
            <a:endParaRPr lang="en-US" sz="1200" dirty="0"/>
          </a:p>
        </p:txBody>
      </p:sp>
      <p:sp>
        <p:nvSpPr>
          <p:cNvPr id="12" name="Text 10"/>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2860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pic>
        <p:nvPicPr>
          <p:cNvPr id="3" name="Image 0" descr="preencoded.png">    </p:cNvPr>
          <p:cNvPicPr>
            <a:picLocks noChangeAspect="1"/>
          </p:cNvPicPr>
          <p:nvPr/>
        </p:nvPicPr>
        <p:blipFill>
          <a:blip r:embed="rId1"/>
          <a:stretch>
            <a:fillRect/>
          </a:stretch>
        </p:blipFill>
        <p:spPr>
          <a:xfrm>
            <a:off x="3657600" y="1188720"/>
            <a:ext cx="5257800" cy="4807575"/>
          </a:xfrm>
          <a:prstGeom prst="rect">
            <a:avLst/>
          </a:prstGeom>
        </p:spPr>
      </p:pic>
      <p:sp>
        <p:nvSpPr>
          <p:cNvPr id="4" name="Text 1"/>
          <p:cNvSpPr/>
          <p:nvPr/>
        </p:nvSpPr>
        <p:spPr>
          <a:xfrm>
            <a:off x="320040" y="1188720"/>
            <a:ext cx="2926080" cy="365760"/>
          </a:xfrm>
          <a:prstGeom prst="rect">
            <a:avLst/>
          </a:prstGeom>
          <a:noFill/>
          <a:ln/>
        </p:spPr>
        <p:txBody>
          <a:bodyPr wrap="square" rtlCol="0" anchor="ctr"/>
          <a:lstStyle/>
          <a:p>
            <a:pPr indent="0" marL="0">
              <a:buNone/>
            </a:pPr>
            <a:r>
              <a:rPr lang="en-US" sz="1300" b="1" dirty="0">
                <a:solidFill>
                  <a:srgbClr val="FFD7D7"/>
                </a:solidFill>
              </a:rPr>
              <a:t>RESTRIÇÕES · METAR 12/09 12:00 UTC</a:t>
            </a:r>
            <a:endParaRPr lang="en-US" sz="1300" dirty="0"/>
          </a:p>
        </p:txBody>
      </p:sp>
      <p:sp>
        <p:nvSpPr>
          <p:cNvPr id="5" name="Text 2"/>
          <p:cNvSpPr/>
          <p:nvPr/>
        </p:nvSpPr>
        <p:spPr>
          <a:xfrm>
            <a:off x="320040" y="1691640"/>
            <a:ext cx="2971800" cy="3017520"/>
          </a:xfrm>
          <a:prstGeom prst="rect">
            <a:avLst/>
          </a:prstGeom>
          <a:noFill/>
          <a:ln/>
        </p:spPr>
        <p:txBody>
          <a:bodyPr wrap="square" rtlCol="0" anchor="t"/>
          <a:lstStyle/>
          <a:p>
            <a:pPr algn="l" indent="0" marL="0">
              <a:lnSpc>
                <a:spcPct val="110000"/>
              </a:lnSpc>
              <a:buNone/>
            </a:pPr>
            <a:r>
              <a:rPr lang="en-US" sz="1200" b="1" dirty="0">
                <a:solidFill>
                  <a:srgbClr val="9FD0FF"/>
                </a:solidFill>
              </a:rPr>
              <a:t>1 - Restrições de teto: </a:t>
            </a:r>
            <a:pPr algn="l" indent="0" marL="0">
              <a:lnSpc>
                <a:spcPct val="110000"/>
              </a:lnSpc>
              <a:buNone/>
            </a:pPr>
            <a:r>
              <a:rPr lang="en-US" sz="1200" dirty="0">
                <a:solidFill>
                  <a:srgbClr val="FFFFFF"/>
                </a:solidFill>
              </a:rPr>
              <a:t>SBPA, SBPF</a:t>
            </a:r>
            <a:endParaRPr lang="en-US" sz="1200" dirty="0"/>
          </a:p>
          <a:p>
            <a:pPr algn="l" indent="0" marL="0">
              <a:lnSpc>
                <a:spcPct val="110000"/>
              </a:lnSpc>
              <a:buNone/>
            </a:pPr>
            <a:r>
              <a:rPr lang="en-US" sz="1200" b="1" dirty="0">
                <a:solidFill>
                  <a:srgbClr val="9FD0FF"/>
                </a:solidFill>
              </a:rPr>
              <a:t>2 - Restrições de visibilidade: </a:t>
            </a:r>
            <a:pPr algn="l" indent="0" marL="0">
              <a:lnSpc>
                <a:spcPct val="110000"/>
              </a:lnSpc>
              <a:buNone/>
            </a:pPr>
            <a:r>
              <a:rPr lang="en-US" sz="1200" dirty="0">
                <a:solidFill>
                  <a:srgbClr val="FFFFFF"/>
                </a:solidFill>
              </a:rPr>
              <a:t>Não houve.</a:t>
            </a:r>
            <a:endParaRPr lang="en-US" sz="1200" dirty="0"/>
          </a:p>
          <a:p>
            <a:pPr algn="l" indent="0" marL="0">
              <a:lnSpc>
                <a:spcPct val="110000"/>
              </a:lnSpc>
              <a:buNone/>
            </a:pPr>
            <a:r>
              <a:rPr lang="en-US" sz="1200" b="1" dirty="0">
                <a:solidFill>
                  <a:srgbClr val="9FD0FF"/>
                </a:solidFill>
              </a:rPr>
              <a:t>3 - Restrições de teto/visibilidade: </a:t>
            </a:r>
            <a:pPr algn="l" indent="0" marL="0">
              <a:lnSpc>
                <a:spcPct val="110000"/>
              </a:lnSpc>
              <a:buNone/>
            </a:pPr>
            <a:r>
              <a:rPr lang="en-US" sz="1200" dirty="0">
                <a:solidFill>
                  <a:srgbClr val="FFFFFF"/>
                </a:solidFill>
              </a:rPr>
              <a:t>SBCT</a:t>
            </a:r>
            <a:endParaRPr lang="en-US" sz="1200" dirty="0"/>
          </a:p>
        </p:txBody>
      </p:sp>
      <p:graphicFrame>
        <p:nvGraphicFramePr>
          <p:cNvPr id="5" name="Table 0"/>
          <p:cNvGraphicFramePr>
            <a:graphicFrameLocks noGrp="1"/>
          </p:cNvGraphicFramePr>
          <p:nvPr>
            <p:extLst>
              <p:ext uri="{D42A27DB-BD31-4B8C-83A1-F6EECF244321}">
                <p14:modId xmlns:p14="http://schemas.microsoft.com/office/powerpoint/2010/main" val="1579011935"/>
              </p:ext>
            </p:extLst>
          </p:nvPr>
        </p:nvGraphicFramePr>
        <p:xfrm>
          <a:off x="320040" y="4800600"/>
          <a:ext cx="3108960" cy="914400"/>
        </p:xfrm>
        <a:graphic>
          <a:graphicData uri="http://schemas.openxmlformats.org/drawingml/2006/table">
            <a:tbl>
              <a:tblPr/>
              <a:tblGrid>
                <a:gridCol w="237744"/>
                <a:gridCol w="841248"/>
                <a:gridCol w="2029968"/>
              </a:tblGrid>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00B050"/>
                    </a:solidFill>
                  </a:tcPr>
                </a:tc>
                <a:tc>
                  <a:txBody>
                    <a:bodyPr/>
                    <a:lstStyle/>
                    <a:p>
                      <a:pPr indent="0" marL="0">
                        <a:buNone/>
                      </a:pPr>
                      <a:r>
                        <a:rPr lang="en-US" sz="1000" b="1" dirty="0">
                          <a:solidFill>
                            <a:srgbClr val="111111"/>
                          </a:solidFill>
                        </a:rPr>
                        <a:t>VFR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 5.000 m e Teto ≥ 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00"/>
                    </a:solidFill>
                  </a:tcPr>
                </a:tc>
                <a:tc>
                  <a:txBody>
                    <a:bodyPr/>
                    <a:lstStyle/>
                    <a:p>
                      <a:pPr indent="0" marL="0">
                        <a:buNone/>
                      </a:pPr>
                      <a:r>
                        <a:rPr lang="en-US" sz="1000" b="1" dirty="0">
                          <a:solidFill>
                            <a:srgbClr val="111111"/>
                          </a:solidFill>
                        </a:rPr>
                        <a:t>IFR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1.500–5.000 m ou Teto 600–1.500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0000"/>
                    </a:solidFill>
                  </a:tcPr>
                </a:tc>
                <a:tc>
                  <a:txBody>
                    <a:bodyPr/>
                    <a:lstStyle/>
                    <a:p>
                      <a:pPr indent="0" marL="0">
                        <a:buNone/>
                      </a:pPr>
                      <a:r>
                        <a:rPr lang="en-US" sz="1000" b="1" dirty="0">
                          <a:solidFill>
                            <a:srgbClr val="111111"/>
                          </a:solidFill>
                        </a:rPr>
                        <a:t>ABX MIN</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&lt; 1.500 m ou Teto &lt; 600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bl>
          </a:graphicData>
        </a:graphic>
      </p:graphicFrame>
      <p:sp>
        <p:nvSpPr>
          <p:cNvPr id="7" name="Text 3"/>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36956" y="205740"/>
            <a:ext cx="8470087" cy="6377940"/>
          </a:xfrm>
          <a:prstGeom prst="rect">
            <a:avLst/>
          </a:prstGeom>
        </p:spPr>
      </p:pic>
      <p:sp>
        <p:nvSpPr>
          <p:cNvPr id="3" name="Text 0"/>
          <p:cNvSpPr/>
          <p:nvPr/>
        </p:nvSpPr>
        <p:spPr>
          <a:xfrm>
            <a:off x="548640" y="342900"/>
            <a:ext cx="217398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Satélite — América do Sul</a:t>
            </a:r>
            <a:endParaRPr lang="en-US" sz="900" dirty="0"/>
          </a:p>
        </p:txBody>
      </p:sp>
      <p:sp>
        <p:nvSpPr>
          <p:cNvPr id="4" name="Text 1"/>
          <p:cNvSpPr/>
          <p:nvPr/>
        </p:nvSpPr>
        <p:spPr>
          <a:xfrm>
            <a:off x="6186830" y="342900"/>
            <a:ext cx="2408530"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r" indent="0" marL="0">
              <a:buNone/>
            </a:pPr>
            <a:r>
              <a:rPr lang="en-US" sz="900" b="1" dirty="0">
                <a:solidFill>
                  <a:srgbClr val="FFFFFF"/>
                </a:solidFill>
              </a:rPr>
              <a:t>Imagem: 12/09/2026 11:10 UTC</a:t>
            </a:r>
            <a:endParaRPr lang="en-US" sz="900" dirty="0"/>
          </a:p>
        </p:txBody>
      </p:sp>
      <p:sp>
        <p:nvSpPr>
          <p:cNvPr id="5" name="Text 2"/>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71957"/>
            <a:ext cx="8961120" cy="5645506"/>
          </a:xfrm>
          <a:prstGeom prst="rect">
            <a:avLst/>
          </a:prstGeom>
        </p:spPr>
      </p:pic>
      <p:sp>
        <p:nvSpPr>
          <p:cNvPr id="3" name="Text 0"/>
          <p:cNvSpPr/>
          <p:nvPr/>
        </p:nvSpPr>
        <p:spPr>
          <a:xfrm>
            <a:off x="548640" y="342900"/>
            <a:ext cx="139217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DEA - 12:00 UTC</a:t>
            </a:r>
            <a:endParaRPr lang="en-US" sz="900" dirty="0"/>
          </a:p>
        </p:txBody>
      </p:sp>
      <p:sp>
        <p:nvSpPr>
          <p:cNvPr id="4" name="Shape 1"/>
          <p:cNvSpPr/>
          <p:nvPr/>
        </p:nvSpPr>
        <p:spPr>
          <a:xfrm>
            <a:off x="8229600" y="4846320"/>
            <a:ext cx="146304" cy="146304"/>
          </a:xfrm>
          <a:prstGeom prst="ellipse">
            <a:avLst/>
          </a:prstGeom>
          <a:solidFill>
            <a:srgbClr val="FF2020"/>
          </a:solidFill>
          <a:ln/>
        </p:spPr>
      </p:sp>
      <p:sp>
        <p:nvSpPr>
          <p:cNvPr id="5" name="Text 2"/>
          <p:cNvSpPr/>
          <p:nvPr/>
        </p:nvSpPr>
        <p:spPr>
          <a:xfrm>
            <a:off x="7498080" y="4809744"/>
            <a:ext cx="713232" cy="274320"/>
          </a:xfrm>
          <a:prstGeom prst="rect">
            <a:avLst/>
          </a:prstGeom>
          <a:noFill/>
          <a:ln/>
        </p:spPr>
        <p:txBody>
          <a:bodyPr wrap="square" rtlCol="0" anchor="ctr"/>
          <a:lstStyle/>
          <a:p>
            <a:pPr algn="r" indent="0" marL="0">
              <a:buNone/>
            </a:pPr>
            <a:r>
              <a:rPr lang="en-US" sz="1000" dirty="0">
                <a:solidFill>
                  <a:srgbClr val="FFFFFF"/>
                </a:solidFill>
              </a:rPr>
              <a:t>0–15 min</a:t>
            </a:r>
            <a:endParaRPr lang="en-US" sz="1000" dirty="0"/>
          </a:p>
        </p:txBody>
      </p:sp>
      <p:sp>
        <p:nvSpPr>
          <p:cNvPr id="6" name="Shape 3"/>
          <p:cNvSpPr/>
          <p:nvPr/>
        </p:nvSpPr>
        <p:spPr>
          <a:xfrm>
            <a:off x="8229600" y="5230368"/>
            <a:ext cx="146304" cy="146304"/>
          </a:xfrm>
          <a:prstGeom prst="ellipse">
            <a:avLst/>
          </a:prstGeom>
          <a:solidFill>
            <a:srgbClr val="FFB000"/>
          </a:solidFill>
          <a:ln/>
        </p:spPr>
      </p:sp>
      <p:sp>
        <p:nvSpPr>
          <p:cNvPr id="7" name="Text 4"/>
          <p:cNvSpPr/>
          <p:nvPr/>
        </p:nvSpPr>
        <p:spPr>
          <a:xfrm>
            <a:off x="7498080" y="5193792"/>
            <a:ext cx="713232" cy="274320"/>
          </a:xfrm>
          <a:prstGeom prst="rect">
            <a:avLst/>
          </a:prstGeom>
          <a:noFill/>
          <a:ln/>
        </p:spPr>
        <p:txBody>
          <a:bodyPr wrap="square" rtlCol="0" anchor="ctr"/>
          <a:lstStyle/>
          <a:p>
            <a:pPr algn="r" indent="0" marL="0">
              <a:buNone/>
            </a:pPr>
            <a:r>
              <a:rPr lang="en-US" sz="1000" dirty="0">
                <a:solidFill>
                  <a:srgbClr val="FFFFFF"/>
                </a:solidFill>
              </a:rPr>
              <a:t>15–30 min</a:t>
            </a:r>
            <a:endParaRPr lang="en-US" sz="1000" dirty="0"/>
          </a:p>
        </p:txBody>
      </p:sp>
      <p:sp>
        <p:nvSpPr>
          <p:cNvPr id="8" name="Shape 5"/>
          <p:cNvSpPr/>
          <p:nvPr/>
        </p:nvSpPr>
        <p:spPr>
          <a:xfrm>
            <a:off x="8229600" y="5614416"/>
            <a:ext cx="146304" cy="146304"/>
          </a:xfrm>
          <a:prstGeom prst="ellipse">
            <a:avLst/>
          </a:prstGeom>
          <a:solidFill>
            <a:srgbClr val="00C040"/>
          </a:solidFill>
          <a:ln/>
        </p:spPr>
      </p:sp>
      <p:sp>
        <p:nvSpPr>
          <p:cNvPr id="9" name="Text 6"/>
          <p:cNvSpPr/>
          <p:nvPr/>
        </p:nvSpPr>
        <p:spPr>
          <a:xfrm>
            <a:off x="7498080" y="5577840"/>
            <a:ext cx="713232" cy="274320"/>
          </a:xfrm>
          <a:prstGeom prst="rect">
            <a:avLst/>
          </a:prstGeom>
          <a:noFill/>
          <a:ln/>
        </p:spPr>
        <p:txBody>
          <a:bodyPr wrap="square" rtlCol="0" anchor="ctr"/>
          <a:lstStyle/>
          <a:p>
            <a:pPr algn="r" indent="0" marL="0">
              <a:buNone/>
            </a:pPr>
            <a:r>
              <a:rPr lang="en-US" sz="1000" dirty="0">
                <a:solidFill>
                  <a:srgbClr val="FFFFFF"/>
                </a:solidFill>
              </a:rPr>
              <a:t>30–45 min</a:t>
            </a:r>
            <a:endParaRPr lang="en-US" sz="1000" dirty="0"/>
          </a:p>
        </p:txBody>
      </p:sp>
      <p:sp>
        <p:nvSpPr>
          <p:cNvPr id="10" name="Shape 7"/>
          <p:cNvSpPr/>
          <p:nvPr/>
        </p:nvSpPr>
        <p:spPr>
          <a:xfrm>
            <a:off x="8229600" y="5998464"/>
            <a:ext cx="146304" cy="146304"/>
          </a:xfrm>
          <a:prstGeom prst="ellipse">
            <a:avLst/>
          </a:prstGeom>
          <a:solidFill>
            <a:srgbClr val="3399FF"/>
          </a:solidFill>
          <a:ln/>
        </p:spPr>
      </p:sp>
      <p:sp>
        <p:nvSpPr>
          <p:cNvPr id="11" name="Text 8"/>
          <p:cNvSpPr/>
          <p:nvPr/>
        </p:nvSpPr>
        <p:spPr>
          <a:xfrm>
            <a:off x="7498080" y="5961888"/>
            <a:ext cx="713232" cy="274320"/>
          </a:xfrm>
          <a:prstGeom prst="rect">
            <a:avLst/>
          </a:prstGeom>
          <a:noFill/>
          <a:ln/>
        </p:spPr>
        <p:txBody>
          <a:bodyPr wrap="square" rtlCol="0" anchor="ctr"/>
          <a:lstStyle/>
          <a:p>
            <a:pPr algn="r" indent="0" marL="0">
              <a:buNone/>
            </a:pPr>
            <a:r>
              <a:rPr lang="en-US" sz="1000" dirty="0">
                <a:solidFill>
                  <a:srgbClr val="FFFFFF"/>
                </a:solidFill>
              </a:rPr>
              <a:t>45–60 min</a:t>
            </a:r>
            <a:endParaRPr lang="en-US" sz="1000" dirty="0"/>
          </a:p>
        </p:txBody>
      </p:sp>
      <p:sp>
        <p:nvSpPr>
          <p:cNvPr id="12" name="Text 9"/>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50306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em vigor · consulta 12/09 12:00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97215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de TS em vigor · consulta 12/09 12:00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94360"/>
            <a:ext cx="8961120" cy="5600700"/>
          </a:xfrm>
          <a:prstGeom prst="rect">
            <a:avLst/>
          </a:prstGeom>
        </p:spPr>
      </p:pic>
      <p:sp>
        <p:nvSpPr>
          <p:cNvPr id="3" name="Text 0"/>
          <p:cNvSpPr/>
          <p:nvPr/>
        </p:nvSpPr>
        <p:spPr>
          <a:xfrm>
            <a:off x="548640" y="342900"/>
            <a:ext cx="4023360"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Modelagem ECMWF — precipitação prevista (pico) · 2000 UTC 12/09 (rodada 12/09 00Z)</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1356055" y="178308"/>
            <a:ext cx="6431890"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r" indent="0" marL="0">
              <a:buNone/>
            </a:pPr>
            <a:r>
              <a:rPr lang="en-US" sz="800" b="1" dirty="0">
                <a:solidFill>
                  <a:srgbClr val="FFFFFF"/>
                </a:solidFill>
              </a:rPr>
              <a:t>Imagem: 12/09/2026 11:10 UTC</a:t>
            </a:r>
            <a:endParaRPr lang="en-US" sz="800" dirty="0"/>
          </a:p>
        </p:txBody>
      </p:sp>
      <p:graphicFrame>
        <p:nvGraphicFramePr>
          <p:cNvPr id="11"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790042"/>
                <a:gridCol w="790042"/>
                <a:gridCol w="790042"/>
                <a:gridCol w="790042"/>
                <a:gridCol w="790042"/>
                <a:gridCol w="790042"/>
                <a:gridCol w="790042"/>
                <a:gridCol w="790042"/>
                <a:gridCol w="790042"/>
                <a:gridCol w="790042"/>
              </a:tblGrid>
              <a:tr h="282550">
                <a:tc>
                  <a:txBody>
                    <a:bodyPr/>
                    <a:lstStyle/>
                    <a:p>
                      <a:pPr algn="ctr" indent="0" marL="0">
                        <a:buNone/>
                      </a:pPr>
                      <a:r>
                        <a:rPr lang="en-US" sz="947" b="1" dirty="0">
                          <a:solidFill>
                            <a:srgbClr val="FFFFFF"/>
                          </a:solidFill>
                          <a:latin typeface="Arial" pitchFamily="34" charset="0"/>
                          <a:ea typeface="Arial" pitchFamily="34" charset="-122"/>
                          <a:cs typeface="Arial" pitchFamily="34" charset="-120"/>
                        </a:rPr>
                        <a:t>FIR-AZ</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EG</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BE</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BV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MQ</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SL</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SN</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PV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RB</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CY</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82550">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MANHÃ</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82550">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TARDE</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TS</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TSRA</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TSRA</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TS</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TSRA</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TS</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TSRA</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82550">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NOITE</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TS</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TSRA</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82550">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MANHÃ</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056839" y="178308"/>
            <a:ext cx="3030322"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r" indent="0" marL="0">
              <a:buNone/>
            </a:pPr>
            <a:r>
              <a:rPr lang="en-US" sz="800" b="1" dirty="0">
                <a:solidFill>
                  <a:srgbClr val="FFFFFF"/>
                </a:solidFill>
              </a:rPr>
              <a:t>Imagem: 12/09/2026 11:10 UTC</a:t>
            </a:r>
            <a:endParaRPr lang="en-US" sz="800" dirty="0"/>
          </a:p>
        </p:txBody>
      </p:sp>
      <p:graphicFrame>
        <p:nvGraphicFramePr>
          <p:cNvPr id="12"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580083"/>
                <a:gridCol w="1580083"/>
                <a:gridCol w="1580083"/>
                <a:gridCol w="1580083"/>
                <a:gridCol w="1580083"/>
              </a:tblGrid>
              <a:tr h="282550">
                <a:tc>
                  <a:txBody>
                    <a:bodyPr/>
                    <a:lstStyle/>
                    <a:p>
                      <a:pPr algn="ctr" indent="0" marL="0">
                        <a:buNone/>
                      </a:pPr>
                      <a:r>
                        <a:rPr lang="en-US" sz="947" b="1" dirty="0">
                          <a:solidFill>
                            <a:srgbClr val="FFFFFF"/>
                          </a:solidFill>
                          <a:latin typeface="Arial" pitchFamily="34" charset="0"/>
                          <a:ea typeface="Arial" pitchFamily="34" charset="-122"/>
                          <a:cs typeface="Arial" pitchFamily="34" charset="-120"/>
                        </a:rPr>
                        <a:t>FIR-RE</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FZ</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RF</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SV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VT</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82550">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MANHÃ</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VCSH</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82550">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TARDE</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82550">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NOITE</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82550">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MANHÃ</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VCSH</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681021" y="178308"/>
            <a:ext cx="3781958"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r" indent="0" marL="0">
              <a:buNone/>
            </a:pPr>
            <a:r>
              <a:rPr lang="en-US" sz="800" b="1" dirty="0">
                <a:solidFill>
                  <a:srgbClr val="FFFFFF"/>
                </a:solidFill>
              </a:rPr>
              <a:t>Imagem: 12/09/2026 11:10 UTC</a:t>
            </a:r>
            <a:endParaRPr lang="en-US" sz="800" dirty="0"/>
          </a:p>
        </p:txBody>
      </p:sp>
      <p:graphicFrame>
        <p:nvGraphicFramePr>
          <p:cNvPr id="13"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316736"/>
                <a:gridCol w="1316736"/>
                <a:gridCol w="1316736"/>
                <a:gridCol w="1316736"/>
                <a:gridCol w="1316736"/>
                <a:gridCol w="1316736"/>
              </a:tblGrid>
              <a:tr h="282550">
                <a:tc>
                  <a:txBody>
                    <a:bodyPr/>
                    <a:lstStyle/>
                    <a:p>
                      <a:pPr algn="ctr" indent="0" marL="0">
                        <a:buNone/>
                      </a:pPr>
                      <a:r>
                        <a:rPr lang="en-US" sz="947" b="1" dirty="0">
                          <a:solidFill>
                            <a:srgbClr val="FFFFFF"/>
                          </a:solidFill>
                          <a:latin typeface="Arial" pitchFamily="34" charset="0"/>
                          <a:ea typeface="Arial" pitchFamily="34" charset="-122"/>
                          <a:cs typeface="Arial" pitchFamily="34" charset="-120"/>
                        </a:rPr>
                        <a:t>FIR-BS</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BR</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GO</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BH</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CF</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KP</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82550">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MANHÃ</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82550">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TARDE</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TSRA T</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82550">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NOITE</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RA T</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82550">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MANHÃ</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-RA</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328062" y="178308"/>
            <a:ext cx="4487875"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r" indent="0" marL="0">
              <a:buNone/>
            </a:pPr>
            <a:r>
              <a:rPr lang="en-US" sz="800" b="1" dirty="0">
                <a:solidFill>
                  <a:srgbClr val="FFFFFF"/>
                </a:solidFill>
              </a:rPr>
              <a:t>Imagem: 12/09/2026 11:10 UTC</a:t>
            </a:r>
            <a:endParaRPr lang="en-US" sz="800" dirty="0"/>
          </a:p>
        </p:txBody>
      </p:sp>
      <p:graphicFrame>
        <p:nvGraphicFramePr>
          <p:cNvPr id="14"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657454"/>
                <a:gridCol w="657454"/>
                <a:gridCol w="657454"/>
                <a:gridCol w="657454"/>
                <a:gridCol w="657454"/>
                <a:gridCol w="657454"/>
                <a:gridCol w="657454"/>
                <a:gridCol w="657454"/>
                <a:gridCol w="657454"/>
                <a:gridCol w="657454"/>
                <a:gridCol w="657454"/>
                <a:gridCol w="657454"/>
              </a:tblGrid>
              <a:tr h="282550">
                <a:tc>
                  <a:txBody>
                    <a:bodyPr/>
                    <a:lstStyle/>
                    <a:p>
                      <a:pPr algn="ctr" indent="0" marL="0">
                        <a:buNone/>
                      </a:pPr>
                      <a:r>
                        <a:rPr lang="en-US" sz="947" b="1" dirty="0">
                          <a:solidFill>
                            <a:srgbClr val="FFFFFF"/>
                          </a:solidFill>
                          <a:latin typeface="Arial" pitchFamily="34" charset="0"/>
                          <a:ea typeface="Arial" pitchFamily="34" charset="-122"/>
                          <a:cs typeface="Arial" pitchFamily="34" charset="-120"/>
                        </a:rPr>
                        <a:t>FIR-CW</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GR</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SP</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GL</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RJ</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CG</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CT</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FI</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FL</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JV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NF</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PA</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427025">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MANHÃ</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RA T</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RA T</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RA BR 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RA BR 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TSRA T/V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BR T/V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427025">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TARDE</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TSRA T</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TSRA</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TSRA BR 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TSRA BR 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TSRA T/V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TSRA 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TS</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RJD 28KT</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DZ T/V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427025">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NOITE</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RA T/V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RA T/V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RA T/V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RA T/V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RA V/T</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RA T/V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RJD 28KT</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DZ T/V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DZ T/V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BR T/V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82550">
                <a:tc>
                  <a:txBody>
                    <a:bodyPr/>
                    <a:lstStyle/>
                    <a:p>
                      <a:pPr algn="ctr" indent="0" marL="0">
                        <a:buNone/>
                      </a:pPr>
                      <a:r>
                        <a:rPr lang="en-US" sz="947" b="1" dirty="0">
                          <a:solidFill>
                            <a:srgbClr val="062A2E"/>
                          </a:solidFill>
                          <a:latin typeface="Arial" pitchFamily="34" charset="0"/>
                          <a:ea typeface="Arial" pitchFamily="34" charset="-122"/>
                          <a:cs typeface="Arial" pitchFamily="34" charset="-120"/>
                        </a:rPr>
                        <a:t>MANHÃ</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RA T/V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RA T/V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RA T/V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RA T/V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RA T</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947" b="1" dirty="0">
                          <a:solidFill>
                            <a:srgbClr val="111111"/>
                          </a:solidFill>
                          <a:latin typeface="Arial" pitchFamily="34" charset="0"/>
                          <a:ea typeface="Arial" pitchFamily="34" charset="-122"/>
                          <a:cs typeface="Arial" pitchFamily="34" charset="-120"/>
                        </a:rPr>
                        <a:t>-RA T/V</a:t>
                      </a: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947"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13</Slides>
  <Notes>13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2026-09-12T12:01:22Z</dcterms:created>
  <dcterms:modified xsi:type="dcterms:W3CDTF">2026-09-12T12:01:22Z</dcterms:modified>
</cp:coreProperties>
</file>