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notesMasterIdLst>
    <p:notesMasterId r:id="rId15"/>
  </p:notesMasterIdLst>
  <p:sldSz cx="9144000" cy="6858000"/>
  <p:notesSz cx="68580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notesMaster" Target="notesMasters/notesMaster1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Slide-1-image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8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9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e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960120"/>
            <a:ext cx="8229600" cy="822960"/>
          </a:xfrm>
          <a:prstGeom prst="rect">
            <a:avLst/>
          </a:prstGeom>
          <a:noFill/>
          <a:ln/>
          <a:effectLst>
            <a:outerShdw sx="100000" sy="100000" kx="0" ky="0" algn="bl" rotWithShape="0" blurRad="50800" dist="25400" dir="2700000">
              <a:srgbClr val="000000">
                <a:alpha val="70000"/>
              </a:srgbClr>
            </a:outerShdw>
          </a:effectLst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400" b="1" dirty="0">
                <a:solidFill>
                  <a:srgbClr val="FFFFFF"/>
                </a:solidFill>
              </a:rPr>
              <a:t>BRIEFING REGIONAL DIÁRIO</a:t>
            </a:r>
            <a:endParaRPr lang="en-US" sz="3400" dirty="0"/>
          </a:p>
        </p:txBody>
      </p:sp>
      <p:sp>
        <p:nvSpPr>
          <p:cNvPr id="3" name="Text 1"/>
          <p:cNvSpPr/>
          <p:nvPr/>
        </p:nvSpPr>
        <p:spPr>
          <a:xfrm>
            <a:off x="722376" y="29283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800" dirty="0">
                <a:solidFill>
                  <a:srgbClr val="FFFFFF"/>
                </a:solidFill>
              </a:rPr>
              <a:t>Confeccionado em: 14/09/2026</a:t>
            </a:r>
            <a:endParaRPr lang="en-US" sz="1800" dirty="0"/>
          </a:p>
        </p:txBody>
      </p:sp>
      <p:sp>
        <p:nvSpPr>
          <p:cNvPr id="4" name="Text 2"/>
          <p:cNvSpPr/>
          <p:nvPr/>
        </p:nvSpPr>
        <p:spPr>
          <a:xfrm>
            <a:off x="722376" y="402564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Confeccionado por: 2S ALEXANDRE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722376" y="4528566"/>
            <a:ext cx="76809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FFFFFF"/>
                </a:solidFill>
              </a:rPr>
              <a:t>Previsor: CAP ROSETTE</a:t>
            </a:r>
            <a:endParaRPr lang="en-US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320040"/>
            <a:ext cx="822960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200" b="1" dirty="0">
                <a:solidFill>
                  <a:srgbClr val="CFE0FF"/>
                </a:solidFill>
              </a:rPr>
              <a:t>PREVISÃO PARA AS REGIÕES</a:t>
            </a:r>
            <a:endParaRPr lang="en-US" sz="2200" dirty="0"/>
          </a:p>
        </p:txBody>
      </p:sp>
      <p:sp>
        <p:nvSpPr>
          <p:cNvPr id="3" name="Text 1"/>
          <p:cNvSpPr/>
          <p:nvPr/>
        </p:nvSpPr>
        <p:spPr>
          <a:xfrm>
            <a:off x="640080" y="1051560"/>
            <a:ext cx="7863840" cy="5394960"/>
          </a:xfrm>
          <a:prstGeom prst="rect">
            <a:avLst/>
          </a:prstGeom>
          <a:noFill/>
          <a:ln/>
        </p:spPr>
        <p:txBody>
          <a:bodyPr wrap="square" rtlCol="0" anchor="t">
            <a:normAutofit/>
          </a:bodyPr>
          <a:lstStyle/>
          <a:p>
            <a:pPr algn="just" indent="0" marL="0">
              <a:lnSpc>
                <a:spcPct val="150000"/>
              </a:lnSpc>
              <a:buNone/>
            </a:pPr>
            <a:r>
              <a:rPr lang="en-US" sz="1212" b="1" dirty="0">
                <a:solidFill>
                  <a:srgbClr val="9FD0FF"/>
                </a:solidFill>
              </a:rPr>
              <a:t>REGIÃO SUL: </a:t>
            </a:r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Previsão de céu variando entre parcialmente nublado e nublado, com restrições de visibilidade e/ou teto no período da manhã, devido à ocorrência de névoa úmida em grande parte da região.</a:t>
            </a: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Também há previsão de chuva e/ou chuvisco no leste de SC, além de pancadas de chuva acompanhadas de trovoadas e/ou chuva intermitente no PR. Durante as precipitações, possíveis restrições de visibilidade e/ou teto.</a:t>
            </a:r>
            <a:endParaRPr lang="en-US" sz="1212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212" b="1" dirty="0">
                <a:solidFill>
                  <a:srgbClr val="9FD0FF"/>
                </a:solidFill>
              </a:rPr>
              <a:t>REGIÃO SUDESTE: </a:t>
            </a:r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Previsão de tempo instável na região, devido à atuação de um sistema frontal semiestacionário no oceano e de um cavado sobre o continente.</a:t>
            </a: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Previsão de chuva de intensidade moderada no oeste de SP, além de pancadas de chuva acompanhadas de trovoadas  e/ou chuva intermitente no sul de MG, em grande parte de SP e no RJ. Também são previstas restrições de visibilidade e/ou teto ao longo de todo o período, devido à ocorrência de precipitação e/ou névoa úmida.</a:t>
            </a:r>
            <a:endParaRPr lang="en-US" sz="1212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212" b="1" dirty="0">
                <a:solidFill>
                  <a:srgbClr val="9FD0FF"/>
                </a:solidFill>
              </a:rPr>
              <a:t>REGIÃO CENTRO-OESTE: </a:t>
            </a:r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Previsão de trovoadas embutidas ocasionais, acompanhadas de pancadas de chuva, ao longo do dia no MS e sul de GO. Nas demais regiões, previsão de tempo bom. </a:t>
            </a: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Durante as precipitações, possíveis restrições de visibilidade e/ou teto.</a:t>
            </a:r>
            <a:endParaRPr lang="en-US" sz="1212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212" b="1" dirty="0">
                <a:solidFill>
                  <a:srgbClr val="9FD0FF"/>
                </a:solidFill>
              </a:rPr>
              <a:t>REGIÃO NORDESTE: </a:t>
            </a:r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Ventos úmidos provenientes do oceano mantêm a faixa leste/litorânea com céu parcialmente nublado, com possibilidade de pancadas de chuva isoladas e/ou chuva intermitente no início da manhã, entre Salvador-BA e Natal-RN.</a:t>
            </a: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Previsão de ventos fortes, em torno de 15 nós, no litoral norte da região, com rajadas de até 30 nós.</a:t>
            </a: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Durante a madrugada e o início da manhã, também são previstas restrições de visibilidade e/ou teto no interior do continente.</a:t>
            </a:r>
            <a:endParaRPr lang="en-US" sz="1212" dirty="0"/>
          </a:p>
          <a:p>
            <a:pPr algn="just" indent="0" marL="0">
              <a:lnSpc>
                <a:spcPct val="150000"/>
              </a:lnSpc>
              <a:buNone/>
            </a:pPr>
            <a:r>
              <a:rPr lang="en-US" sz="1212" b="1" dirty="0">
                <a:solidFill>
                  <a:srgbClr val="9FD0FF"/>
                </a:solidFill>
              </a:rPr>
              <a:t>REGIÃO NORTE: </a:t>
            </a:r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Previsão de pancadas de chuva isoladas acompanhadas de trovoadas no AC, centro-oeste do AM, RR e RO. Durante as precipitações, são possíveis restrições de visibilidade e/ou teto.</a:t>
            </a: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endParaRPr lang="en-US" sz="1212" dirty="0"/>
          </a:p>
          <a:p>
            <a:pPr algn="just" indent="0" marL="0">
              <a:lnSpc>
                <a:spcPct val="150000"/>
              </a:lnSpc>
              <a:spcAft>
                <a:spcPts val="1300"/>
              </a:spcAft>
              <a:buNone/>
            </a:pPr>
            <a:r>
              <a:rPr lang="en-US" sz="1212" dirty="0">
                <a:solidFill>
                  <a:srgbClr val="FFFFFF"/>
                </a:solidFill>
              </a:rPr>
              <a:t>Também há previsão de restrições de visibilidade e/ou teto durante a madrugada e o início da manhã no centro-oeste do AM e em pontos isolados do AC e RO, devido à ocorrência de névoa úmida.</a:t>
            </a:r>
            <a:endParaRPr lang="en-US" sz="1212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7432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sp>
        <p:nvSpPr>
          <p:cNvPr id="3" name="Shape 1"/>
          <p:cNvSpPr/>
          <p:nvPr/>
        </p:nvSpPr>
        <p:spPr>
          <a:xfrm>
            <a:off x="27432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36576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SIGMET em vigor</a:t>
            </a:r>
            <a:endParaRPr lang="en-US" sz="1250" dirty="0"/>
          </a:p>
        </p:txBody>
      </p:sp>
      <p:sp>
        <p:nvSpPr>
          <p:cNvPr id="5" name="Text 3"/>
          <p:cNvSpPr/>
          <p:nvPr/>
        </p:nvSpPr>
        <p:spPr>
          <a:xfrm>
            <a:off x="41148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SBAO: 12, 13, 14, 15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SBAZ: 16, 17, 18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SBBS: 20, 21, 22, 23, 24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SBCW: 31, 32, 33, 34, 35, 36, 37, 38, 39, 40</a:t>
            </a:r>
            <a:endParaRPr lang="en-US" sz="1200" dirty="0"/>
          </a:p>
          <a:p>
            <a:pPr algn="l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SBRE: 1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320040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329184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Localidades com evento severo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333756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SBBH   SBCF   SBYS   SBAQ   SBGP   SBRP   SBSR   SBUR   SBVG   SWLC   SBAU   SBTG   SBSC   SBAF   SBZM   SBBV   SBPA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6126480" y="960120"/>
            <a:ext cx="2834640" cy="5577840"/>
          </a:xfrm>
          <a:prstGeom prst="roundRect">
            <a:avLst>
              <a:gd name="adj" fmla="val 1935"/>
            </a:avLst>
          </a:prstGeom>
          <a:solidFill>
            <a:srgbClr val="0E2038"/>
          </a:solidFill>
          <a:ln w="12700">
            <a:solidFill>
              <a:srgbClr val="2E4E7A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6217920" y="1051560"/>
            <a:ext cx="26517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CFE0FF"/>
                </a:solidFill>
              </a:rPr>
              <a:t>Vento forte (≥ 21 KT / rajada)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6263640" y="1554480"/>
            <a:ext cx="2560320" cy="5029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 indent="0" marL="0">
              <a:buNone/>
            </a:pPr>
            <a:r>
              <a:rPr lang="en-US" sz="1200" dirty="0">
                <a:solidFill>
                  <a:srgbClr val="FFFFFF"/>
                </a:solidFill>
              </a:rPr>
              <a:t>SBSG   SBNT   SBJP   SBAN   SBTD   SBCA   SBPO   SBCH   SBPF   SBCX   SBFL   SBJA   SBPA   SBCO   SBPK   SBBG   SBSM</a:t>
            </a:r>
            <a:endParaRPr lang="en-US" sz="1200" dirty="0"/>
          </a:p>
        </p:txBody>
      </p:sp>
      <p:sp>
        <p:nvSpPr>
          <p:cNvPr id="12" name="Text 10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228600"/>
            <a:ext cx="82296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FFFFFF"/>
                </a:solidFill>
              </a:rPr>
              <a:t>BRIEFING REGIONAL DIÁRIO</a:t>
            </a:r>
            <a:endParaRPr lang="en-US" sz="1800" dirty="0"/>
          </a:p>
        </p:txBody>
      </p:sp>
      <p:pic>
        <p:nvPicPr>
          <p:cNvPr id="3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57600" y="1188720"/>
            <a:ext cx="5257800" cy="480757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0040" y="1188720"/>
            <a:ext cx="29260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00" b="1" dirty="0">
                <a:solidFill>
                  <a:srgbClr val="FFD7D7"/>
                </a:solidFill>
              </a:rPr>
              <a:t>RESTRIÇÕES · METAR 14/09 12:01 UTC</a:t>
            </a:r>
            <a:endParaRPr lang="en-US" sz="1300" dirty="0"/>
          </a:p>
        </p:txBody>
      </p:sp>
      <p:sp>
        <p:nvSpPr>
          <p:cNvPr id="5" name="Text 2"/>
          <p:cNvSpPr/>
          <p:nvPr/>
        </p:nvSpPr>
        <p:spPr>
          <a:xfrm>
            <a:off x="320040" y="1691640"/>
            <a:ext cx="2971800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1 - Restrições de teto: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SBCT, SBCY, SBGL, SBGR, SBPA, SBRJ, SBSP, SBVT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2 - Restrições de 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Não houve.</a:t>
            </a:r>
            <a:endParaRPr lang="en-US" sz="1200" dirty="0"/>
          </a:p>
          <a:p>
            <a:pPr algn="l" indent="0" marL="0">
              <a:lnSpc>
                <a:spcPct val="110000"/>
              </a:lnSpc>
              <a:buNone/>
            </a:pPr>
            <a:r>
              <a:rPr lang="en-US" sz="1200" b="1" dirty="0">
                <a:solidFill>
                  <a:srgbClr val="9FD0FF"/>
                </a:solidFill>
              </a:rPr>
              <a:t>3 - Restrições de teto/visibilidade: </a:t>
            </a:r>
            <a:pPr algn="l" indent="0" marL="0">
              <a:lnSpc>
                <a:spcPct val="110000"/>
              </a:lnSpc>
              <a:buNone/>
            </a:pPr>
            <a:r>
              <a:rPr lang="en-US" sz="1200" dirty="0">
                <a:solidFill>
                  <a:srgbClr val="FFFFFF"/>
                </a:solidFill>
              </a:rPr>
              <a:t>SBCG, SBJV</a:t>
            </a:r>
            <a:endParaRPr lang="en-US" sz="120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320040" y="4800600"/>
          <a:ext cx="3108960" cy="914400"/>
        </p:xfrm>
        <a:graphic>
          <a:graphicData uri="http://schemas.openxmlformats.org/drawingml/2006/table">
            <a:tbl>
              <a:tblPr/>
              <a:tblGrid>
                <a:gridCol w="237744"/>
                <a:gridCol w="841248"/>
                <a:gridCol w="2029968"/>
              </a:tblGrid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VFR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≥ 5.000 m e Teto ≥ 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IFR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1.500–5.000 m ou Teto 600–1.500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b="1" dirty="0">
                          <a:solidFill>
                            <a:srgbClr val="111111"/>
                          </a:solidFill>
                        </a:rPr>
                        <a:t>ABX MIN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000" dirty="0">
                          <a:solidFill>
                            <a:srgbClr val="111111"/>
                          </a:solidFill>
                        </a:rPr>
                        <a:t>Vis &lt; 1.500 m ou Teto &lt; 600 ft</a:t>
                      </a:r>
                      <a:endParaRPr lang="en-US" sz="1000" dirty="0"/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888888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7" name="Text 3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956" y="205740"/>
            <a:ext cx="8470087" cy="637794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217398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Satélite — América do Sul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6186830" y="342900"/>
            <a:ext cx="240853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b="1" dirty="0">
                <a:solidFill>
                  <a:srgbClr val="FFFFFF"/>
                </a:solidFill>
              </a:rPr>
              <a:t>Imagem: 14/09/2026 11:40 UTC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71957"/>
            <a:ext cx="8961120" cy="564550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139217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DEA - 12:25 UTC</a:t>
            </a:r>
            <a:endParaRPr lang="en-US" sz="900" dirty="0"/>
          </a:p>
        </p:txBody>
      </p:sp>
      <p:sp>
        <p:nvSpPr>
          <p:cNvPr id="4" name="Shape 1"/>
          <p:cNvSpPr/>
          <p:nvPr/>
        </p:nvSpPr>
        <p:spPr>
          <a:xfrm>
            <a:off x="8229600" y="4846320"/>
            <a:ext cx="146304" cy="146304"/>
          </a:xfrm>
          <a:prstGeom prst="ellipse">
            <a:avLst/>
          </a:prstGeom>
          <a:solidFill>
            <a:srgbClr val="FF2020"/>
          </a:solidFill>
          <a:ln/>
        </p:spPr>
      </p:sp>
      <p:sp>
        <p:nvSpPr>
          <p:cNvPr id="5" name="Text 2"/>
          <p:cNvSpPr/>
          <p:nvPr/>
        </p:nvSpPr>
        <p:spPr>
          <a:xfrm>
            <a:off x="7498080" y="4809744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0–15 min</a:t>
            </a:r>
            <a:endParaRPr lang="en-US" sz="1000" dirty="0"/>
          </a:p>
        </p:txBody>
      </p:sp>
      <p:sp>
        <p:nvSpPr>
          <p:cNvPr id="6" name="Shape 3"/>
          <p:cNvSpPr/>
          <p:nvPr/>
        </p:nvSpPr>
        <p:spPr>
          <a:xfrm>
            <a:off x="8229600" y="5230368"/>
            <a:ext cx="146304" cy="146304"/>
          </a:xfrm>
          <a:prstGeom prst="ellipse">
            <a:avLst/>
          </a:prstGeom>
          <a:solidFill>
            <a:srgbClr val="FFB000"/>
          </a:solidFill>
          <a:ln/>
        </p:spPr>
      </p:sp>
      <p:sp>
        <p:nvSpPr>
          <p:cNvPr id="7" name="Text 4"/>
          <p:cNvSpPr/>
          <p:nvPr/>
        </p:nvSpPr>
        <p:spPr>
          <a:xfrm>
            <a:off x="7498080" y="5193792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15–30 min</a:t>
            </a:r>
            <a:endParaRPr lang="en-US" sz="1000" dirty="0"/>
          </a:p>
        </p:txBody>
      </p:sp>
      <p:sp>
        <p:nvSpPr>
          <p:cNvPr id="8" name="Shape 5"/>
          <p:cNvSpPr/>
          <p:nvPr/>
        </p:nvSpPr>
        <p:spPr>
          <a:xfrm>
            <a:off x="8229600" y="5614416"/>
            <a:ext cx="146304" cy="146304"/>
          </a:xfrm>
          <a:prstGeom prst="ellipse">
            <a:avLst/>
          </a:prstGeom>
          <a:solidFill>
            <a:srgbClr val="00C040"/>
          </a:solidFill>
          <a:ln/>
        </p:spPr>
      </p:sp>
      <p:sp>
        <p:nvSpPr>
          <p:cNvPr id="9" name="Text 6"/>
          <p:cNvSpPr/>
          <p:nvPr/>
        </p:nvSpPr>
        <p:spPr>
          <a:xfrm>
            <a:off x="7498080" y="5577840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30–45 min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229600" y="5998464"/>
            <a:ext cx="146304" cy="146304"/>
          </a:xfrm>
          <a:prstGeom prst="ellipse">
            <a:avLst/>
          </a:prstGeom>
          <a:solidFill>
            <a:srgbClr val="3399FF"/>
          </a:solidFill>
          <a:ln/>
        </p:spPr>
      </p:sp>
      <p:sp>
        <p:nvSpPr>
          <p:cNvPr id="11" name="Text 8"/>
          <p:cNvSpPr/>
          <p:nvPr/>
        </p:nvSpPr>
        <p:spPr>
          <a:xfrm>
            <a:off x="7498080" y="5961888"/>
            <a:ext cx="71323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1000" dirty="0">
                <a:solidFill>
                  <a:srgbClr val="FFFFFF"/>
                </a:solidFill>
              </a:rPr>
              <a:t>45–60 min</a:t>
            </a:r>
            <a:endParaRPr lang="en-US" sz="1000" dirty="0"/>
          </a:p>
        </p:txBody>
      </p:sp>
      <p:sp>
        <p:nvSpPr>
          <p:cNvPr id="12" name="Text 9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503066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em vigor · consulta 14/09 12:25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652424"/>
            <a:ext cx="8961120" cy="548457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3972154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SIGMET de TS em vigor · consulta 14/09 12:25 UTC</a:t>
            </a:r>
            <a:endParaRPr lang="en-US" sz="900" dirty="0"/>
          </a:p>
        </p:txBody>
      </p:sp>
      <p:sp>
        <p:nvSpPr>
          <p:cNvPr id="4" name="Text 1"/>
          <p:cNvSpPr/>
          <p:nvPr/>
        </p:nvSpPr>
        <p:spPr>
          <a:xfrm>
            <a:off x="274320" y="6437376"/>
            <a:ext cx="8595360" cy="31089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FFE08A"/>
                </a:solidFill>
              </a:rPr>
              <a:t>Atualizações consulte: https://redemet.decea.mil.br/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1440" y="594360"/>
            <a:ext cx="8961120" cy="56007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48640" y="342900"/>
            <a:ext cx="4023360" cy="274320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900" b="1" dirty="0">
                <a:solidFill>
                  <a:srgbClr val="EAF1FB"/>
                </a:solidFill>
              </a:rPr>
              <a:t>Modelagem ECMWF — precipitação prevista (pico) · 2000 UTC 14/09 (rodada 14/09 00Z)</a:t>
            </a:r>
            <a:endParaRPr lang="en-US" sz="9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6055" y="178308"/>
            <a:ext cx="6431890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14/09/2026 11:40 UTC</a:t>
            </a:r>
            <a:endParaRPr lang="en-US" sz="8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  <a:gridCol w="790042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FIR-AZ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EG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MQ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SN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RB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CY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SHRA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56839" y="178308"/>
            <a:ext cx="3030322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14/09/2026 11:40 UTC</a:t>
            </a:r>
            <a:endParaRPr lang="en-US" sz="800" dirty="0"/>
          </a:p>
        </p:txBody>
      </p:sp>
      <p:graphicFrame>
        <p:nvGraphicFramePr>
          <p:cNvPr id="12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580083"/>
                <a:gridCol w="1580083"/>
                <a:gridCol w="1580083"/>
                <a:gridCol w="1580083"/>
                <a:gridCol w="1580083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FIR-RE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FZ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VT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81021" y="178308"/>
            <a:ext cx="3781958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14/09/2026 11:40 UTC</a:t>
            </a:r>
            <a:endParaRPr lang="en-US" sz="8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1316736"/>
                <a:gridCol w="1316736"/>
                <a:gridCol w="1316736"/>
                <a:gridCol w="1316736"/>
                <a:gridCol w="1316736"/>
                <a:gridCol w="1316736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FIR-BS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GO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BH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KP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VCTS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TSRA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A1C3D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28062" y="178308"/>
            <a:ext cx="4487875" cy="430682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31520" y="514350"/>
            <a:ext cx="1400861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l" indent="0" marL="0">
              <a:buNone/>
            </a:pPr>
            <a:r>
              <a:rPr lang="en-US" sz="800" b="1" dirty="0">
                <a:solidFill>
                  <a:srgbClr val="EAF1FB"/>
                </a:solidFill>
              </a:rPr>
              <a:t>Satélite realçada</a:t>
            </a:r>
            <a:endParaRPr lang="en-US" sz="800" dirty="0"/>
          </a:p>
        </p:txBody>
      </p:sp>
      <p:sp>
        <p:nvSpPr>
          <p:cNvPr id="4" name="Text 1"/>
          <p:cNvSpPr/>
          <p:nvPr/>
        </p:nvSpPr>
        <p:spPr>
          <a:xfrm>
            <a:off x="6247181" y="514350"/>
            <a:ext cx="2165299" cy="256032"/>
          </a:xfrm>
          <a:prstGeom prst="rect">
            <a:avLst/>
          </a:prstGeom>
          <a:noFill/>
          <a:ln/>
          <a:effectLst>
            <a:outerShdw sx="100000" sy="100000" kx="0" ky="0" algn="bl" rotWithShape="0" blurRad="38100" dist="12700" dir="2700000">
              <a:srgbClr val="000000">
                <a:alpha val="85000"/>
              </a:srgbClr>
            </a:outerShdw>
          </a:effectLst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800" b="1" dirty="0">
                <a:solidFill>
                  <a:srgbClr val="FFFFFF"/>
                </a:solidFill>
              </a:rPr>
              <a:t>Imagem: 14/09/2026 11:40 UTC</a:t>
            </a:r>
            <a:endParaRPr lang="en-US" sz="800" dirty="0"/>
          </a:p>
        </p:txBody>
      </p:sp>
      <p:graphicFrame>
        <p:nvGraphicFramePr>
          <p:cNvPr id="14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18134" y="4663440"/>
          <a:ext cx="7907731" cy="914400"/>
        </p:xfrm>
        <a:graphic>
          <a:graphicData uri="http://schemas.openxmlformats.org/drawingml/2006/table">
            <a:tbl>
              <a:tblPr/>
              <a:tblGrid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  <a:gridCol w="657454"/>
              </a:tblGrid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FIR-CW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B2A5B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GR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SP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GL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RJ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CG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CT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FI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FL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JV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NF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PA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62433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TARDE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T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9593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NOITE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</a:tr>
              <a:tr h="395935"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062A2E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MANHÃ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E5FF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RA 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FG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879" b="1" dirty="0">
                          <a:solidFill>
                            <a:srgbClr val="111111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BR T/V</a:t>
                      </a:r>
                      <a:endParaRPr lang="en-US" sz="879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 anchor="ctr">
                    <a:lnL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3A3A3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2026-09-14T12:26:00Z</dcterms:created>
  <dcterms:modified xsi:type="dcterms:W3CDTF">2026-09-14T12:26:00Z</dcterms:modified>
</cp:coreProperties>
</file>