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notesMasterIdLst>
    <p:notesMasterId r:id="rId15"/>
  </p:notesMasterIdLst>
  <p:sldSz cx="9144000" cy="6858000"/>
  <p:notesSz cx="68580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Slide-1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1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3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960120"/>
            <a:ext cx="8229600" cy="822960"/>
          </a:xfrm>
          <a:prstGeom prst="rect">
            <a:avLst/>
          </a:prstGeom>
          <a:noFill/>
          <a:ln/>
          <a:effectLst>
            <a:outerShdw sx="100000" sy="100000" kx="0" ky="0" algn="bl" rotWithShape="0" blurRad="50800" dist="25400" dir="2700000">
              <a:srgbClr val="000000">
                <a:alpha val="70000"/>
              </a:srgbClr>
            </a:outerShdw>
          </a:effectLst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400" b="1" dirty="0">
                <a:solidFill>
                  <a:srgbClr val="FFFFFF"/>
                </a:solidFill>
              </a:rPr>
              <a:t>BRIEFING REGIONAL DIÁRIO</a:t>
            </a:r>
            <a:endParaRPr lang="en-US" sz="3400" dirty="0"/>
          </a:p>
        </p:txBody>
      </p:sp>
      <p:sp>
        <p:nvSpPr>
          <p:cNvPr id="3" name="Text 1"/>
          <p:cNvSpPr/>
          <p:nvPr/>
        </p:nvSpPr>
        <p:spPr>
          <a:xfrm>
            <a:off x="722376" y="29283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rgbClr val="FFFFFF"/>
                </a:solidFill>
              </a:rPr>
              <a:t>Confeccionado em: 20/09/2026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722376" y="402564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</a:rPr>
              <a:t>Confeccionado por: SO R1 JÚNIOR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722376" y="45285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</a:rPr>
              <a:t>Previsor: CAP DANIEL SANTOS</a:t>
            </a:r>
            <a:endParaRPr lang="en-US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CFE0FF"/>
                </a:solidFill>
              </a:rPr>
              <a:t>PREVISÃO PARA AS REGIÕES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640080" y="1051560"/>
            <a:ext cx="7863840" cy="5394960"/>
          </a:xfrm>
          <a:prstGeom prst="rect">
            <a:avLst/>
          </a:prstGeom>
          <a:noFill/>
          <a:ln/>
        </p:spPr>
        <p:txBody>
          <a:bodyPr wrap="square" rtlCol="0" anchor="t">
            <a:normAutofit/>
          </a:bodyPr>
          <a:lstStyle/>
          <a:p>
            <a:pPr algn="just" indent="0" marL="0">
              <a:lnSpc>
                <a:spcPct val="150000"/>
              </a:lnSpc>
              <a:buNone/>
            </a:pPr>
            <a:r>
              <a:rPr lang="en-US" sz="1433" b="1" dirty="0">
                <a:solidFill>
                  <a:srgbClr val="9FD0FF"/>
                </a:solidFill>
              </a:rPr>
              <a:t>REGIÃO SUL: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433" dirty="0">
                <a:solidFill>
                  <a:srgbClr val="FFFFFF"/>
                </a:solidFill>
              </a:rPr>
              <a:t>Áreas de instabilidade provocarão trovoadas com chuva e restrições de teto e visibilidade no RS, SC, PR e sul do MS, a partir da manhã do dia 20. Durante a tarde e a noite, as instabilidades se concentrarão em SC, PR e MS, com ocorrências isoladas em SP. Na noite do dia 20 e madrugada do dia 21, um novo sistema frontal chegará ao RS, provocando trovoadas com chuva moderada a forte, previsão de acúmulos de chuva entre 40 a 50mm , possibilidade de granizo e ventos fortes, com rajadas em superfície.</a:t>
            </a:r>
            <a:endParaRPr lang="en-US" sz="1433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433" b="1" dirty="0">
                <a:solidFill>
                  <a:srgbClr val="9FD0FF"/>
                </a:solidFill>
              </a:rPr>
              <a:t>REGIÃO SUDESTE: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433" dirty="0">
                <a:solidFill>
                  <a:srgbClr val="FFFFFF"/>
                </a:solidFill>
              </a:rPr>
              <a:t>Previsão de restrição de teto na TMA-SP na manhã do dia 20. À tarde e noite, pancadas de chuva e trovoadas isoladas na TMA-SP. Na madrugada e manhã do dia 21, sem tempo significativo.</a:t>
            </a:r>
            <a:endParaRPr lang="en-US" sz="1433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433" b="1" dirty="0">
                <a:solidFill>
                  <a:srgbClr val="9FD0FF"/>
                </a:solidFill>
              </a:rPr>
              <a:t>REGIÃO CENTRO-OESTE: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433" dirty="0">
                <a:solidFill>
                  <a:srgbClr val="FFFFFF"/>
                </a:solidFill>
              </a:rPr>
              <a:t>Previsão de trovoadas com chuva no sul, centro e oeste de MT e MS, principalmente à tarde. Na madrugada e manhã do dia 21, sem tempo significativo.</a:t>
            </a:r>
            <a:endParaRPr lang="en-US" sz="1433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433" b="1" dirty="0">
                <a:solidFill>
                  <a:srgbClr val="9FD0FF"/>
                </a:solidFill>
              </a:rPr>
              <a:t>REGIÃO NORDESTE: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433" dirty="0">
                <a:solidFill>
                  <a:srgbClr val="FFFFFF"/>
                </a:solidFill>
              </a:rPr>
              <a:t>Previsão de céu parcialmente nublado a nublado, com pancadas de chuva para o litoral do CE, PB, PE, AL, SE e BA pela manhã e a tarde. Há Possibilidade de restrição de teto e visibilidade para SBRF, SBJP, SBNT e SBSG pela manhã devido a chuva. No interior, predomina tempo quente e seco, com baixos índices de umidade.</a:t>
            </a:r>
            <a:endParaRPr lang="en-US" sz="1433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433" b="1" dirty="0">
                <a:solidFill>
                  <a:srgbClr val="9FD0FF"/>
                </a:solidFill>
              </a:rPr>
              <a:t>REGIÃO NORTE: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433" dirty="0">
                <a:solidFill>
                  <a:srgbClr val="FFFFFF"/>
                </a:solidFill>
              </a:rPr>
              <a:t>Previsão de trovoadas e pancadas de chuva isoladas no AC, RO, centro-oeste e sul do AM, principalmente à tarde. No PA, TO e norte de MT, predomina tempo quente, com pancadas isoladas à tarde.</a:t>
            </a:r>
            <a:endParaRPr lang="en-US" sz="1433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sp>
        <p:nvSpPr>
          <p:cNvPr id="3" name="Shape 1"/>
          <p:cNvSpPr/>
          <p:nvPr/>
        </p:nvSpPr>
        <p:spPr>
          <a:xfrm>
            <a:off x="27432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6576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CFE0FF"/>
                </a:solidFill>
              </a:rPr>
              <a:t>SIGMET em vigor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41148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SBAO: 16, 17, 18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SBAZ: 23, 24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SBBS: 8, 9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SBCW: 55, 56, 57, 58, 59, 60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320040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329184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CFE0FF"/>
                </a:solidFill>
              </a:rPr>
              <a:t>Localidades com evento severo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333756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SBPV   SBTT   SBVH   SBGP   SGAS   SARE   SBNM   SBCH   SBCT   SBFI   SSGG   SBPO   SBCA   SBTD   SBPP   SBCG   SBCR   SBMG   SBLO   SBPA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612648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21792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CFE0FF"/>
                </a:solidFill>
              </a:rPr>
              <a:t>Vento forte (≥ 21 KT / rajada)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626364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SWKQ   SBAN   SBBR   SBGO   SBPF   SBCX   SBJA   SBCT   SBCA   SBTD   SBCA   SBPO   SBCH   SBPF   SBCX   SBFL   SBJA   SBPA   SBCO   SBPK   SBBG   SBSM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2860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57600" y="1188720"/>
            <a:ext cx="5257800" cy="48075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20040" y="1188720"/>
            <a:ext cx="29260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FD7D7"/>
                </a:solidFill>
              </a:rPr>
              <a:t>RESTRIÇÕES · METAR 20/09 12:01 UTC</a:t>
            </a:r>
            <a:endParaRPr lang="en-US" sz="1300" dirty="0"/>
          </a:p>
        </p:txBody>
      </p:sp>
      <p:sp>
        <p:nvSpPr>
          <p:cNvPr id="5" name="Text 2"/>
          <p:cNvSpPr/>
          <p:nvPr/>
        </p:nvSpPr>
        <p:spPr>
          <a:xfrm>
            <a:off x="320040" y="1691640"/>
            <a:ext cx="2971800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1 - Restrições de teto: </a:t>
            </a:r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FFFFF"/>
                </a:solidFill>
              </a:rPr>
              <a:t>SBCT, SBKP, SBNF</a:t>
            </a:r>
            <a:endParaRPr lang="en-US" sz="1200" dirty="0"/>
          </a:p>
          <a:p>
            <a:pPr algn="l" indent="0" marL="0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2 - Restrições de visibilidade: </a:t>
            </a:r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FFFFF"/>
                </a:solidFill>
              </a:rPr>
              <a:t>Não houve.</a:t>
            </a:r>
            <a:endParaRPr lang="en-US" sz="1200" dirty="0"/>
          </a:p>
          <a:p>
            <a:pPr algn="l" indent="0" marL="0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3 - Restrições de teto/visibilidade: </a:t>
            </a:r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FFFFF"/>
                </a:solidFill>
              </a:rPr>
              <a:t>Não houve.</a:t>
            </a:r>
            <a:endParaRPr lang="en-US" sz="1200" dirty="0"/>
          </a:p>
        </p:txBody>
      </p:sp>
      <p:graphicFrame>
        <p:nvGraphicFramePr>
          <p:cNvPr id="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320040" y="4800600"/>
          <a:ext cx="3108960" cy="914400"/>
        </p:xfrm>
        <a:graphic>
          <a:graphicData uri="http://schemas.openxmlformats.org/drawingml/2006/table">
            <a:tbl>
              <a:tblPr/>
              <a:tblGrid>
                <a:gridCol w="237744"/>
                <a:gridCol w="841248"/>
                <a:gridCol w="2029968"/>
              </a:tblGrid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VFR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≥ 5.000 m e Teto ≥ 1.500 ft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IFR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1.500–5.000 m ou Teto 600–1.500 ft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ABX MIN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&lt; 1.500 m ou Teto &lt; 600 ft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 3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6956" y="205740"/>
            <a:ext cx="8470087" cy="637794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2173986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Satélite — América do Sul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6186830" y="342900"/>
            <a:ext cx="2408530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Imagem: 20/09/2026 11:20 UTC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571957"/>
            <a:ext cx="8961120" cy="564550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1392174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DEA - 11:53 UTC</a:t>
            </a:r>
            <a:endParaRPr lang="en-US" sz="900" dirty="0"/>
          </a:p>
        </p:txBody>
      </p:sp>
      <p:sp>
        <p:nvSpPr>
          <p:cNvPr id="4" name="Shape 1"/>
          <p:cNvSpPr/>
          <p:nvPr/>
        </p:nvSpPr>
        <p:spPr>
          <a:xfrm>
            <a:off x="8229600" y="4846320"/>
            <a:ext cx="146304" cy="146304"/>
          </a:xfrm>
          <a:prstGeom prst="ellipse">
            <a:avLst/>
          </a:prstGeom>
          <a:solidFill>
            <a:srgbClr val="FF2020"/>
          </a:solidFill>
          <a:ln/>
        </p:spPr>
      </p:sp>
      <p:sp>
        <p:nvSpPr>
          <p:cNvPr id="5" name="Text 2"/>
          <p:cNvSpPr/>
          <p:nvPr/>
        </p:nvSpPr>
        <p:spPr>
          <a:xfrm>
            <a:off x="7498080" y="4809744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0–15 min</a:t>
            </a:r>
            <a:endParaRPr lang="en-US" sz="1000" dirty="0"/>
          </a:p>
        </p:txBody>
      </p:sp>
      <p:sp>
        <p:nvSpPr>
          <p:cNvPr id="6" name="Shape 3"/>
          <p:cNvSpPr/>
          <p:nvPr/>
        </p:nvSpPr>
        <p:spPr>
          <a:xfrm>
            <a:off x="8229600" y="5230368"/>
            <a:ext cx="146304" cy="146304"/>
          </a:xfrm>
          <a:prstGeom prst="ellipse">
            <a:avLst/>
          </a:prstGeom>
          <a:solidFill>
            <a:srgbClr val="FFB000"/>
          </a:solidFill>
          <a:ln/>
        </p:spPr>
      </p:sp>
      <p:sp>
        <p:nvSpPr>
          <p:cNvPr id="7" name="Text 4"/>
          <p:cNvSpPr/>
          <p:nvPr/>
        </p:nvSpPr>
        <p:spPr>
          <a:xfrm>
            <a:off x="7498080" y="5193792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15–30 min</a:t>
            </a:r>
            <a:endParaRPr lang="en-US" sz="1000" dirty="0"/>
          </a:p>
        </p:txBody>
      </p:sp>
      <p:sp>
        <p:nvSpPr>
          <p:cNvPr id="8" name="Shape 5"/>
          <p:cNvSpPr/>
          <p:nvPr/>
        </p:nvSpPr>
        <p:spPr>
          <a:xfrm>
            <a:off x="8229600" y="5614416"/>
            <a:ext cx="146304" cy="146304"/>
          </a:xfrm>
          <a:prstGeom prst="ellipse">
            <a:avLst/>
          </a:prstGeom>
          <a:solidFill>
            <a:srgbClr val="00C040"/>
          </a:solidFill>
          <a:ln/>
        </p:spPr>
      </p:sp>
      <p:sp>
        <p:nvSpPr>
          <p:cNvPr id="9" name="Text 6"/>
          <p:cNvSpPr/>
          <p:nvPr/>
        </p:nvSpPr>
        <p:spPr>
          <a:xfrm>
            <a:off x="7498080" y="5577840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30–45 min</a:t>
            </a:r>
            <a:endParaRPr lang="en-US" sz="1000" dirty="0"/>
          </a:p>
        </p:txBody>
      </p:sp>
      <p:sp>
        <p:nvSpPr>
          <p:cNvPr id="10" name="Shape 7"/>
          <p:cNvSpPr/>
          <p:nvPr/>
        </p:nvSpPr>
        <p:spPr>
          <a:xfrm>
            <a:off x="8229600" y="5998464"/>
            <a:ext cx="146304" cy="146304"/>
          </a:xfrm>
          <a:prstGeom prst="ellipse">
            <a:avLst/>
          </a:prstGeom>
          <a:solidFill>
            <a:srgbClr val="3399FF"/>
          </a:solidFill>
          <a:ln/>
        </p:spPr>
      </p:sp>
      <p:sp>
        <p:nvSpPr>
          <p:cNvPr id="11" name="Text 8"/>
          <p:cNvSpPr/>
          <p:nvPr/>
        </p:nvSpPr>
        <p:spPr>
          <a:xfrm>
            <a:off x="7498080" y="5961888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45–60 min</a:t>
            </a:r>
            <a:endParaRPr lang="en-US" sz="1000" dirty="0"/>
          </a:p>
        </p:txBody>
      </p:sp>
      <p:sp>
        <p:nvSpPr>
          <p:cNvPr id="12" name="Text 9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503066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em vigor · consulta 20/09 11:33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972154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de TS em vigor · consulta 20/09 11:33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594360"/>
            <a:ext cx="8961120" cy="56007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4023360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Modelagem ECMWF — precipitação prevista (pico) · 2000 UTC 20/09 (rodada 20/09 00Z)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56055" y="178308"/>
            <a:ext cx="6431890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20/09/2026 11:20 UTC</a:t>
            </a:r>
            <a:endParaRPr lang="en-US" sz="8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FIR-AZ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EG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MQ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SN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RB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CY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FU 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56839" y="178308"/>
            <a:ext cx="3030322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20/09/2026 11:20 UTC</a:t>
            </a:r>
            <a:endParaRPr lang="en-US" sz="800" dirty="0"/>
          </a:p>
        </p:txBody>
      </p:sp>
      <p:graphicFrame>
        <p:nvGraphicFramePr>
          <p:cNvPr id="1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1580083"/>
                <a:gridCol w="1580083"/>
                <a:gridCol w="1580083"/>
                <a:gridCol w="1580083"/>
                <a:gridCol w="1580083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FIR-RE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FZ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81021" y="178308"/>
            <a:ext cx="3781958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20/09/2026 11:20 UTC</a:t>
            </a:r>
            <a:endParaRPr lang="en-US" sz="800" dirty="0"/>
          </a:p>
        </p:txBody>
      </p:sp>
      <p:graphicFrame>
        <p:nvGraphicFramePr>
          <p:cNvPr id="1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1316736"/>
                <a:gridCol w="1316736"/>
                <a:gridCol w="1316736"/>
                <a:gridCol w="1316736"/>
                <a:gridCol w="1316736"/>
                <a:gridCol w="1316736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FIR-BS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GO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BH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KP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28062" y="178308"/>
            <a:ext cx="4487875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20/09/2026 11:20 UTC</a:t>
            </a:r>
            <a:endParaRPr lang="en-US" sz="800" dirty="0"/>
          </a:p>
        </p:txBody>
      </p:sp>
      <p:graphicFrame>
        <p:nvGraphicFramePr>
          <p:cNvPr id="1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FIR-CW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SP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RJ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JV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2026-09-20T12:02:40Z</dcterms:created>
  <dcterms:modified xsi:type="dcterms:W3CDTF">2026-09-20T12:02:40Z</dcterms:modified>
</cp:coreProperties>
</file>