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05" d="100"/>
          <a:sy n="105" d="100"/>
        </p:scale>
        <p:origin x="1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8113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960120"/>
            <a:ext cx="8229600" cy="822960"/>
          </a:xfrm>
          <a:prstGeom prst="rect">
            <a:avLst/>
          </a:prstGeom>
          <a:noFill/>
          <a:ln/>
          <a:effectLst>
            <a:outerShdw blurRad="50800" dist="25400" dir="2700000" algn="bl" rotWithShape="0">
              <a:srgbClr val="000000">
                <a:alpha val="70000"/>
              </a:srgbClr>
            </a:outerShdw>
          </a:effectLst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</a:rPr>
              <a:t>BRIEFING REGIONAL DIÁRIO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22376" y="29283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FFFFFF"/>
                </a:solidFill>
              </a:rPr>
              <a:t>Confeccionado em: 23/09/2026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722376" y="402564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Confeccionado por: SO ROCHA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22376" y="45285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Previsor: TEN TAFURI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 name="Slide 2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FE0FF"/>
                </a:solidFill>
              </a:rPr>
              <a:t>PREVISÃO PARA AS REGIÕES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5394960"/>
          </a:xfrm>
          <a:prstGeom prst="rect">
            <a:avLst/>
          </a:prstGeom>
          <a:noFill/>
          <a:ln/>
        </p:spPr>
        <p:txBody>
          <a:bodyPr wrap="square" rtlCol="0" anchor="t"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SUL: </a:t>
            </a:r>
            <a:r>
              <a:rPr lang="en-US" sz="1543" dirty="0">
                <a:solidFill>
                  <a:srgbClr val="FFFFFF"/>
                </a:solidFill>
              </a:rPr>
              <a:t>Áreas de instabilidade provocarão trovoadas com chuva e restrições de teto e visibilidade sobre SC e PR.</a:t>
            </a:r>
            <a:endParaRPr lang="en-US" sz="1543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SUDESTE: </a:t>
            </a:r>
            <a:r>
              <a:rPr lang="en-US" sz="1543" dirty="0">
                <a:solidFill>
                  <a:srgbClr val="FFFFFF"/>
                </a:solidFill>
              </a:rPr>
              <a:t>Previsão de chuva na TMA-SP e TMA-RJ devido a passagem de uma frente fria sobre a região, haverá restrição de teto e visibilidade devido às precipitações.</a:t>
            </a:r>
            <a:endParaRPr lang="en-US" sz="1543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CENTRO-OESTE: </a:t>
            </a:r>
            <a:r>
              <a:rPr lang="en-US" sz="1543" dirty="0">
                <a:solidFill>
                  <a:srgbClr val="FFFFFF"/>
                </a:solidFill>
              </a:rPr>
              <a:t>Previsão de trovoadas com chuva no sul, centro/leste/norte de MT e MS, principalmente à tarde.</a:t>
            </a:r>
            <a:endParaRPr lang="en-US" sz="1543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NORDESTE: </a:t>
            </a:r>
            <a:r>
              <a:rPr lang="en-US" sz="1543" dirty="0">
                <a:solidFill>
                  <a:srgbClr val="FFFFFF"/>
                </a:solidFill>
              </a:rPr>
              <a:t>Previsão de céu parcialmente nublado a nublado, com pancadas de chuva entre o litoral de MO e FZ.</a:t>
            </a:r>
            <a:endParaRPr lang="en-US" sz="1543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NORTE: </a:t>
            </a:r>
            <a:r>
              <a:rPr lang="en-US" sz="1543" dirty="0">
                <a:solidFill>
                  <a:srgbClr val="FFFFFF"/>
                </a:solidFill>
              </a:rPr>
              <a:t>Previsão de trovoadas e pancadas de chuva isoladas no AC, RO, centro-oeste e sul do AM, principalmente à tarde.</a:t>
            </a:r>
            <a:endParaRPr lang="en-US" sz="1543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 name="Slide 3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sp>
        <p:nvSpPr>
          <p:cNvPr id="3" name="Shape 1"/>
          <p:cNvSpPr/>
          <p:nvPr/>
        </p:nvSpPr>
        <p:spPr>
          <a:xfrm>
            <a:off x="27432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6576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SIGMET em vigor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SBAO: 24, 25, 26, 27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SBAZ: 23, 24, 25, 26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SBBS: 11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SBCW: 24, 25, 26, 29, 30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SBRE: 4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0040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9184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Localidades com evento severo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333756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SBBV   SBRB   SBCZ   SBUA   SBCC   SBSO   SBTT   SBJI   SSKW   SBSI   SBBR   SBCF   SBGO   SBGP   SBML   SBBU   SBAE   SBDN   SBPA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2648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Vento forte (≥ 21 KT / rajada)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SBPS   SBVT   SBUF   SBTD   SBCA   SBPO   SBCH   SBPF   SBCX   SBFL   SBJA   SBPA   SBCO   SBPK   SBBG   SBSM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286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1188720"/>
            <a:ext cx="5257800" cy="4807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118872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D7D7"/>
                </a:solidFill>
              </a:rPr>
              <a:t>RESTRIÇÕES · METAR 23/09 12:09 UTC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320040" y="1691640"/>
            <a:ext cx="297180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1 - Restrições de teto: </a:t>
            </a:r>
            <a:r>
              <a:rPr lang="en-US" sz="1200" dirty="0">
                <a:solidFill>
                  <a:srgbClr val="FFFFFF"/>
                </a:solidFill>
              </a:rPr>
              <a:t>SBCT, SBGR, SBSP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2 - Restrições de visibilidade: </a:t>
            </a:r>
            <a:r>
              <a:rPr lang="en-US" sz="1200" dirty="0">
                <a:solidFill>
                  <a:srgbClr val="FFFFFF"/>
                </a:solidFill>
              </a:rPr>
              <a:t>SBEG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3 - Restrições de teto/visibilidade: </a:t>
            </a:r>
            <a:r>
              <a:rPr lang="en-US" sz="1200" dirty="0">
                <a:solidFill>
                  <a:srgbClr val="FFFFFF"/>
                </a:solidFill>
              </a:rPr>
              <a:t>SBGL, SBJV, SBRJ</a:t>
            </a:r>
            <a:endParaRPr lang="en-US" sz="12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800600"/>
          <a:ext cx="3108960" cy="914400"/>
        </p:xfrm>
        <a:graphic>
          <a:graphicData uri="http://schemas.openxmlformats.org/drawingml/2006/table">
            <a:tbl>
              <a:tblPr/>
              <a:tblGrid>
                <a:gridCol w="2377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1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9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VFR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≥ 5.000 m e Teto ≥ 1.500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IFR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1.500–5.000 m ou Teto 600–1.500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ABX MIN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&lt; 1.500 m ou Teto &lt; 600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956" y="205740"/>
            <a:ext cx="8470087" cy="63779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2173986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Satélite — América do Sul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6186830" y="342900"/>
            <a:ext cx="2408530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FFFFFF"/>
                </a:solidFill>
              </a:rPr>
              <a:t>Imagem: 23/09/2026 11:40 UTC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571957"/>
            <a:ext cx="8961120" cy="564550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1392174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DEA - 12:08 UTC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8229600" y="4846320"/>
            <a:ext cx="146304" cy="146304"/>
          </a:xfrm>
          <a:prstGeom prst="ellipse">
            <a:avLst/>
          </a:prstGeom>
          <a:solidFill>
            <a:srgbClr val="FF2020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4809744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0–15 min</a:t>
            </a:r>
            <a:endParaRPr lang="en-US" sz="1000" dirty="0"/>
          </a:p>
        </p:txBody>
      </p:sp>
      <p:sp>
        <p:nvSpPr>
          <p:cNvPr id="6" name="Shape 3"/>
          <p:cNvSpPr/>
          <p:nvPr/>
        </p:nvSpPr>
        <p:spPr>
          <a:xfrm>
            <a:off x="8229600" y="5230368"/>
            <a:ext cx="146304" cy="146304"/>
          </a:xfrm>
          <a:prstGeom prst="ellipse">
            <a:avLst/>
          </a:prstGeom>
          <a:solidFill>
            <a:srgbClr val="FFB000"/>
          </a:solidFill>
          <a:ln/>
        </p:spPr>
      </p:sp>
      <p:sp>
        <p:nvSpPr>
          <p:cNvPr id="7" name="Text 4"/>
          <p:cNvSpPr/>
          <p:nvPr/>
        </p:nvSpPr>
        <p:spPr>
          <a:xfrm>
            <a:off x="7498080" y="5193792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15–30 min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8229600" y="5614416"/>
            <a:ext cx="146304" cy="146304"/>
          </a:xfrm>
          <a:prstGeom prst="ellipse">
            <a:avLst/>
          </a:prstGeom>
          <a:solidFill>
            <a:srgbClr val="00C040"/>
          </a:solidFill>
          <a:ln/>
        </p:spPr>
      </p:sp>
      <p:sp>
        <p:nvSpPr>
          <p:cNvPr id="9" name="Text 6"/>
          <p:cNvSpPr/>
          <p:nvPr/>
        </p:nvSpPr>
        <p:spPr>
          <a:xfrm>
            <a:off x="7498080" y="5577840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30–45 min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229600" y="5998464"/>
            <a:ext cx="146304" cy="146304"/>
          </a:xfrm>
          <a:prstGeom prst="ellipse">
            <a:avLst/>
          </a:prstGeom>
          <a:solidFill>
            <a:srgbClr val="3399FF"/>
          </a:solidFill>
          <a:ln/>
        </p:spPr>
      </p:sp>
      <p:sp>
        <p:nvSpPr>
          <p:cNvPr id="11" name="Text 8"/>
          <p:cNvSpPr/>
          <p:nvPr/>
        </p:nvSpPr>
        <p:spPr>
          <a:xfrm>
            <a:off x="7498080" y="5961888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45–60 min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503066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em vigor · consulta 23/09 12:08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972154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de TS em vigor · consulta 23/09 12:08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594360"/>
            <a:ext cx="8961120" cy="56007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4023360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Modelagem ECMWF — precipitação prevista (pico) · 2000 UTC 23/09 (rodada 23/09 00Z)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6055" y="178308"/>
            <a:ext cx="6431890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23/09/2026 11:40 UTC</a:t>
            </a:r>
            <a:endParaRPr lang="en-US" sz="8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7900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FIR-AZ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MQ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SN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RB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CY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FU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FU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6839" y="178308"/>
            <a:ext cx="3030322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23/09/2026 11:40 UTC</a:t>
            </a:r>
            <a:endParaRPr lang="en-US" sz="8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5800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FIR-RE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V/RAJ 22KT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V/RAJ 22KT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1021" y="178308"/>
            <a:ext cx="3781958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23/09/2026 11:40 UTC</a:t>
            </a:r>
            <a:endParaRPr lang="en-US" sz="8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316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FIR-BS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 RAJ 22KT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062" y="178308"/>
            <a:ext cx="4487875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23/09/2026 11:40 UTC</a:t>
            </a:r>
            <a:endParaRPr lang="en-US" sz="80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6574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FIR-CW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JV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593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593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593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593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683</Words>
  <Application>Microsoft Office PowerPoint</Application>
  <PresentationFormat>Apresentação na tela (4:3)</PresentationFormat>
  <Paragraphs>169</Paragraphs>
  <Slides>13</Slides>
  <Notes>13</Notes>
  <HiddenSlides>2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Marcos Vinicius Rocha de Azevedo</cp:lastModifiedBy>
  <cp:revision>2</cp:revision>
  <dcterms:created xsi:type="dcterms:W3CDTF">2026-09-23T12:09:10Z</dcterms:created>
  <dcterms:modified xsi:type="dcterms:W3CDTF">2026-09-23T12:11:45Z</dcterms:modified>
</cp:coreProperties>
</file>