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129" d="100"/>
          <a:sy n="129" d="100"/>
        </p:scale>
        <p:origin x="110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75475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960120"/>
            <a:ext cx="8229600" cy="822960"/>
          </a:xfrm>
          <a:prstGeom prst="rect">
            <a:avLst/>
          </a:prstGeom>
          <a:noFill/>
          <a:ln/>
          <a:effectLst>
            <a:outerShdw blurRad="50800" dist="25400" dir="2700000" algn="bl" rotWithShape="0">
              <a:srgbClr val="000000">
                <a:alpha val="70000"/>
              </a:srgbClr>
            </a:outerShdw>
          </a:effectLst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</a:rPr>
              <a:t>BRIEFING REGIONAL DIÁRIO</a:t>
            </a:r>
            <a:endParaRPr lang="en-US" sz="3400" dirty="0"/>
          </a:p>
        </p:txBody>
      </p:sp>
      <p:sp>
        <p:nvSpPr>
          <p:cNvPr id="3" name="Text 1"/>
          <p:cNvSpPr/>
          <p:nvPr/>
        </p:nvSpPr>
        <p:spPr>
          <a:xfrm>
            <a:off x="722376" y="29283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rgbClr val="FFFFFF"/>
                </a:solidFill>
              </a:rPr>
              <a:t>Confeccionado em: 24/09/2026</a:t>
            </a:r>
            <a:endParaRPr lang="en-US" sz="1800" dirty="0"/>
          </a:p>
        </p:txBody>
      </p:sp>
      <p:sp>
        <p:nvSpPr>
          <p:cNvPr id="4" name="Text 2"/>
          <p:cNvSpPr/>
          <p:nvPr/>
        </p:nvSpPr>
        <p:spPr>
          <a:xfrm>
            <a:off x="722376" y="402564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FFFFFF"/>
                </a:solidFill>
              </a:rPr>
              <a:t>Confeccionado por: SO VIEIRA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722376" y="45285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FFFFFF"/>
                </a:solidFill>
              </a:rPr>
              <a:t>Previsor: CAP ROSSETE</a:t>
            </a:r>
            <a:endParaRPr lang="en-US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 name="Slide 2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CFE0FF"/>
                </a:solidFill>
              </a:rPr>
              <a:t>PREVISÃO PARA AS REGIÕES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640080" y="1051560"/>
            <a:ext cx="7863840" cy="5394960"/>
          </a:xfrm>
          <a:prstGeom prst="rect">
            <a:avLst/>
          </a:prstGeom>
          <a:noFill/>
          <a:ln/>
        </p:spPr>
        <p:txBody>
          <a:bodyPr wrap="square" rtlCol="0" anchor="t"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396" b="1" dirty="0">
                <a:solidFill>
                  <a:srgbClr val="9FD0FF"/>
                </a:solidFill>
              </a:rPr>
              <a:t>REGIÃO SUL: </a:t>
            </a:r>
            <a:r>
              <a:rPr lang="en-US" sz="1396" dirty="0">
                <a:solidFill>
                  <a:srgbClr val="FFFFFF"/>
                </a:solidFill>
              </a:rPr>
              <a:t>A Região Sul de amanhece com redução de teto de visibilidade no nordeste do Rio Grande do Sul, leste de Santa Catarina e leste do Paraná. Mas um sistema de alta pressão favorece o bom tempo, de forma que predominarão condições de voo visual ao longo do período.</a:t>
            </a:r>
            <a:endParaRPr lang="en-US" sz="1396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396" b="1" dirty="0">
                <a:solidFill>
                  <a:srgbClr val="9FD0FF"/>
                </a:solidFill>
              </a:rPr>
              <a:t>REGIÃO SUDESTE: </a:t>
            </a:r>
            <a:r>
              <a:rPr lang="en-US" sz="1396" dirty="0">
                <a:solidFill>
                  <a:srgbClr val="FFFFFF"/>
                </a:solidFill>
              </a:rPr>
              <a:t>O período inicia ainda sob influência da passagem de uma frente fria, com redução de teto ou visibilidade no leste de São Paulo, Rio de Janeiro, Espírito Santo e leste de Minas Gerais. Pela manhã, há possibilidade de chuva moderada no leste de Minas Gerais e no Espírito Santo. No final da manhã, essas condições melhoram gradualmente. À tarde, o aquecimento diurno favorece instabilidades no Triângulo Mineiro, centro e norte de Minas Gerais e norte de São Paulo, com trovoadas isoladas.</a:t>
            </a:r>
            <a:endParaRPr lang="en-US" sz="1396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396" b="1" dirty="0">
                <a:solidFill>
                  <a:srgbClr val="9FD0FF"/>
                </a:solidFill>
              </a:rPr>
              <a:t>REGIÃO CENTRO-OESTE: </a:t>
            </a:r>
            <a:r>
              <a:rPr lang="en-US" sz="1396" dirty="0">
                <a:solidFill>
                  <a:srgbClr val="FFFFFF"/>
                </a:solidFill>
              </a:rPr>
              <a:t>O aquecimento diurno favorecerá a ocorrência de trovoadas isoladas no Distrito Federal, em Goiás e no leste, centro e norte de Mato Grosso.</a:t>
            </a:r>
            <a:endParaRPr lang="en-US" sz="1396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396" b="1" dirty="0">
                <a:solidFill>
                  <a:srgbClr val="9FD0FF"/>
                </a:solidFill>
              </a:rPr>
              <a:t>REGIÃO NORDESTE: </a:t>
            </a:r>
            <a:r>
              <a:rPr lang="en-US" sz="1396" dirty="0">
                <a:solidFill>
                  <a:srgbClr val="FFFFFF"/>
                </a:solidFill>
              </a:rPr>
              <a:t>Pela manhã, a passagem de uma frente fria favorece chuva moderada no extremo sul da Bahia. À tarde e no início da noite, o aquecimento diurno proporciona trovoadas isoladas no centro e oeste do estado.</a:t>
            </a:r>
            <a:endParaRPr lang="en-US" sz="1396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396" b="1" dirty="0">
                <a:solidFill>
                  <a:srgbClr val="9FD0FF"/>
                </a:solidFill>
              </a:rPr>
              <a:t>REGIÃO NORTE: </a:t>
            </a:r>
            <a:r>
              <a:rPr lang="en-US" sz="1396" dirty="0">
                <a:solidFill>
                  <a:srgbClr val="FFFFFF"/>
                </a:solidFill>
              </a:rPr>
              <a:t>O dia inicia com trovoadas ocasionais restritas a Roraima e ao norte do Amazonas. À tarde e início da noite, a instabilidade se intensifica, com trovoadas ocasionais no noroeste e oeste do Amazonas e trovoadas isoladas no centro, sul e leste do Amazonas, oeste e sul do Amapá, oeste do Tocantins e em Rondônia.</a:t>
            </a:r>
            <a:endParaRPr lang="en-US" sz="1396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 name="Slide 3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sp>
        <p:nvSpPr>
          <p:cNvPr id="3" name="Shape 1"/>
          <p:cNvSpPr/>
          <p:nvPr/>
        </p:nvSpPr>
        <p:spPr>
          <a:xfrm>
            <a:off x="27432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6576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CFE0FF"/>
                </a:solidFill>
              </a:rPr>
              <a:t>SIGMET em vigor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41148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SBAO: 5, 6</a:t>
            </a:r>
            <a:endParaRPr lang="en-US" sz="1200" dirty="0"/>
          </a:p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SBAZ: 14, 15, 16, 17</a:t>
            </a:r>
            <a:endParaRPr lang="en-US" sz="1200" dirty="0"/>
          </a:p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SBCW: 5</a:t>
            </a:r>
            <a:endParaRPr lang="en-US" sz="1200" dirty="0"/>
          </a:p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SBRE: 7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320040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329184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CFE0FF"/>
                </a:solidFill>
              </a:rPr>
              <a:t>Localidades com evento severo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333756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200" dirty="0">
                <a:solidFill>
                  <a:srgbClr val="FFFFFF"/>
                </a:solidFill>
              </a:rPr>
              <a:t>SBBV   SBRB   SBCZ   SBUA   SBCC   SBSO   SBTT   SBJI   SSKW   SBSI   SBBR   SBCF   SBGO   SBGP   SBML   SBBU   SBAE   SBDN   SBPA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612648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21792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CFE0FF"/>
                </a:solidFill>
              </a:rPr>
              <a:t>Vento forte (≥ 21 KT / rajada)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626364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200" dirty="0">
                <a:solidFill>
                  <a:srgbClr val="FFFFFF"/>
                </a:solidFill>
              </a:rPr>
              <a:t>SBPS   SBVT   SBUF   SBTD   SBCA   SBPO   SBCH   SBPF   SBCX   SBFL   SBJA   SBPA   SBCO   SBPK   SBBG   SBSM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2860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600" y="1188720"/>
            <a:ext cx="5257800" cy="480757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20040" y="1188720"/>
            <a:ext cx="29260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D7D7"/>
                </a:solidFill>
              </a:rPr>
              <a:t>RESTRIÇÕES · METAR 24/09 12:04 UTC</a:t>
            </a:r>
            <a:endParaRPr lang="en-US" sz="1300" dirty="0"/>
          </a:p>
        </p:txBody>
      </p:sp>
      <p:sp>
        <p:nvSpPr>
          <p:cNvPr id="5" name="Text 2"/>
          <p:cNvSpPr/>
          <p:nvPr/>
        </p:nvSpPr>
        <p:spPr>
          <a:xfrm>
            <a:off x="320040" y="1691640"/>
            <a:ext cx="2971800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1 - Restrições de teto: </a:t>
            </a:r>
            <a:r>
              <a:rPr lang="en-US" sz="1200" dirty="0">
                <a:solidFill>
                  <a:srgbClr val="FFFFFF"/>
                </a:solidFill>
              </a:rPr>
              <a:t>SBCT, SBGL, SBGR, SBSP</a:t>
            </a:r>
            <a:endParaRPr lang="en-US" sz="12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2 - Restrições de visibilidade: </a:t>
            </a:r>
            <a:r>
              <a:rPr lang="en-US" sz="1200" dirty="0">
                <a:solidFill>
                  <a:srgbClr val="FFFFFF"/>
                </a:solidFill>
              </a:rPr>
              <a:t>SBEG</a:t>
            </a:r>
            <a:endParaRPr lang="en-US" sz="12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3 - Restrições de teto/visibilidade: </a:t>
            </a:r>
            <a:r>
              <a:rPr lang="en-US" sz="1200" dirty="0">
                <a:solidFill>
                  <a:srgbClr val="FFFFFF"/>
                </a:solidFill>
              </a:rPr>
              <a:t>Não houve.</a:t>
            </a:r>
            <a:endParaRPr lang="en-US" sz="120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320040" y="4800600"/>
          <a:ext cx="3108960" cy="883920"/>
        </p:xfrm>
        <a:graphic>
          <a:graphicData uri="http://schemas.openxmlformats.org/drawingml/2006/table">
            <a:tbl>
              <a:tblPr/>
              <a:tblGrid>
                <a:gridCol w="2377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12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299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VFR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≥ 5.000 m e Teto ≥ 1.500 ft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IFR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1.500–5.000 m ou Teto 600–1.500 ft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ABX MIN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&lt; 1.500 m ou Teto &lt; 600 ft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Text 3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956" y="205740"/>
            <a:ext cx="8470087" cy="637794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2173986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Satélite — América do Sul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6186830" y="342900"/>
            <a:ext cx="2408530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FFFFFF"/>
                </a:solidFill>
              </a:rPr>
              <a:t>Imagem: 24/09/2026 11:20 UTC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" y="571957"/>
            <a:ext cx="8961120" cy="564550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1392174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DEA - 12:04 UTC</a:t>
            </a:r>
            <a:endParaRPr lang="en-US" sz="900" dirty="0"/>
          </a:p>
        </p:txBody>
      </p:sp>
      <p:sp>
        <p:nvSpPr>
          <p:cNvPr id="4" name="Shape 1"/>
          <p:cNvSpPr/>
          <p:nvPr/>
        </p:nvSpPr>
        <p:spPr>
          <a:xfrm>
            <a:off x="8229600" y="4846320"/>
            <a:ext cx="146304" cy="146304"/>
          </a:xfrm>
          <a:prstGeom prst="ellipse">
            <a:avLst/>
          </a:prstGeom>
          <a:solidFill>
            <a:srgbClr val="FF2020"/>
          </a:solidFill>
          <a:ln/>
        </p:spPr>
      </p:sp>
      <p:sp>
        <p:nvSpPr>
          <p:cNvPr id="5" name="Text 2"/>
          <p:cNvSpPr/>
          <p:nvPr/>
        </p:nvSpPr>
        <p:spPr>
          <a:xfrm>
            <a:off x="7498080" y="4809744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0–15 min</a:t>
            </a:r>
            <a:endParaRPr lang="en-US" sz="1000" dirty="0"/>
          </a:p>
        </p:txBody>
      </p:sp>
      <p:sp>
        <p:nvSpPr>
          <p:cNvPr id="6" name="Shape 3"/>
          <p:cNvSpPr/>
          <p:nvPr/>
        </p:nvSpPr>
        <p:spPr>
          <a:xfrm>
            <a:off x="8229600" y="5230368"/>
            <a:ext cx="146304" cy="146304"/>
          </a:xfrm>
          <a:prstGeom prst="ellipse">
            <a:avLst/>
          </a:prstGeom>
          <a:solidFill>
            <a:srgbClr val="FFB000"/>
          </a:solidFill>
          <a:ln/>
        </p:spPr>
      </p:sp>
      <p:sp>
        <p:nvSpPr>
          <p:cNvPr id="7" name="Text 4"/>
          <p:cNvSpPr/>
          <p:nvPr/>
        </p:nvSpPr>
        <p:spPr>
          <a:xfrm>
            <a:off x="7498080" y="5193792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15–30 min</a:t>
            </a:r>
            <a:endParaRPr lang="en-US" sz="1000" dirty="0"/>
          </a:p>
        </p:txBody>
      </p:sp>
      <p:sp>
        <p:nvSpPr>
          <p:cNvPr id="8" name="Shape 5"/>
          <p:cNvSpPr/>
          <p:nvPr/>
        </p:nvSpPr>
        <p:spPr>
          <a:xfrm>
            <a:off x="8229600" y="5614416"/>
            <a:ext cx="146304" cy="146304"/>
          </a:xfrm>
          <a:prstGeom prst="ellipse">
            <a:avLst/>
          </a:prstGeom>
          <a:solidFill>
            <a:srgbClr val="00C040"/>
          </a:solidFill>
          <a:ln/>
        </p:spPr>
      </p:sp>
      <p:sp>
        <p:nvSpPr>
          <p:cNvPr id="9" name="Text 6"/>
          <p:cNvSpPr/>
          <p:nvPr/>
        </p:nvSpPr>
        <p:spPr>
          <a:xfrm>
            <a:off x="7498080" y="5577840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30–45 min</a:t>
            </a:r>
            <a:endParaRPr lang="en-US" sz="1000" dirty="0"/>
          </a:p>
        </p:txBody>
      </p:sp>
      <p:sp>
        <p:nvSpPr>
          <p:cNvPr id="10" name="Shape 7"/>
          <p:cNvSpPr/>
          <p:nvPr/>
        </p:nvSpPr>
        <p:spPr>
          <a:xfrm>
            <a:off x="8229600" y="5998464"/>
            <a:ext cx="146304" cy="146304"/>
          </a:xfrm>
          <a:prstGeom prst="ellipse">
            <a:avLst/>
          </a:prstGeom>
          <a:solidFill>
            <a:srgbClr val="3399FF"/>
          </a:solidFill>
          <a:ln/>
        </p:spPr>
      </p:sp>
      <p:sp>
        <p:nvSpPr>
          <p:cNvPr id="11" name="Text 8"/>
          <p:cNvSpPr/>
          <p:nvPr/>
        </p:nvSpPr>
        <p:spPr>
          <a:xfrm>
            <a:off x="7498080" y="5961888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45–60 min</a:t>
            </a:r>
            <a:endParaRPr lang="en-US" sz="1000" dirty="0"/>
          </a:p>
        </p:txBody>
      </p:sp>
      <p:sp>
        <p:nvSpPr>
          <p:cNvPr id="12" name="Text 9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503066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em vigor · consulta 24/09 12:04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972154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de TS em vigor · consulta 24/09 12:04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" y="594360"/>
            <a:ext cx="8961120" cy="56007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4023360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Modelagem ECMWF — precipitação prevista (pico) · 2000 UTC 24/09 (rodada 24/09 00Z)</a:t>
            </a:r>
            <a:endParaRPr lang="en-US" sz="9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6055" y="178308"/>
            <a:ext cx="6431890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24/09/2026 11:20 UTC</a:t>
            </a:r>
            <a:endParaRPr lang="en-US" sz="8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0420" cy="1312165"/>
        </p:xfrm>
        <a:graphic>
          <a:graphicData uri="http://schemas.openxmlformats.org/drawingml/2006/table">
            <a:tbl>
              <a:tblPr/>
              <a:tblGrid>
                <a:gridCol w="7900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FIR-AZ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EG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MQ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SN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RB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CY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FU 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 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6839" y="178308"/>
            <a:ext cx="3030322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24/09/2026 11:20 UTC</a:t>
            </a:r>
            <a:endParaRPr lang="en-US" sz="800" dirty="0"/>
          </a:p>
        </p:txBody>
      </p:sp>
      <p:graphicFrame>
        <p:nvGraphicFramePr>
          <p:cNvPr id="1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0415" cy="1312165"/>
        </p:xfrm>
        <a:graphic>
          <a:graphicData uri="http://schemas.openxmlformats.org/drawingml/2006/table">
            <a:tbl>
              <a:tblPr/>
              <a:tblGrid>
                <a:gridCol w="15800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FIR-RE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FZ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RJD 23KT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1021" y="178308"/>
            <a:ext cx="3781958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24/09/2026 11:20 UTC</a:t>
            </a:r>
            <a:endParaRPr lang="en-US" sz="800" dirty="0"/>
          </a:p>
        </p:txBody>
      </p:sp>
      <p:graphicFrame>
        <p:nvGraphicFramePr>
          <p:cNvPr id="1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0416" cy="1312165"/>
        </p:xfrm>
        <a:graphic>
          <a:graphicData uri="http://schemas.openxmlformats.org/drawingml/2006/table">
            <a:tbl>
              <a:tblPr/>
              <a:tblGrid>
                <a:gridCol w="13167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FIR-BS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GO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BH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KP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8062" y="178308"/>
            <a:ext cx="4487875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24/09/2026 11:20 UTC</a:t>
            </a:r>
            <a:endParaRPr lang="en-US" sz="800" dirty="0"/>
          </a:p>
        </p:txBody>
      </p:sp>
      <p:graphicFrame>
        <p:nvGraphicFramePr>
          <p:cNvPr id="1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889448" cy="1579169"/>
        </p:xfrm>
        <a:graphic>
          <a:graphicData uri="http://schemas.openxmlformats.org/drawingml/2006/table">
            <a:tbl>
              <a:tblPr/>
              <a:tblGrid>
                <a:gridCol w="6574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FIR-CW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GR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SP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RJ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CG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JV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593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RJD 25KT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593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RJD 22KT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729</Words>
  <Application>Microsoft Office PowerPoint</Application>
  <PresentationFormat>Apresentação na tela (4:3)</PresentationFormat>
  <Paragraphs>147</Paragraphs>
  <Slides>13</Slides>
  <Notes>13</Notes>
  <HiddenSlides>2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Marcos Vinicius Rocha de Azevedo</cp:lastModifiedBy>
  <cp:revision>2</cp:revision>
  <dcterms:created xsi:type="dcterms:W3CDTF">2026-09-24T12:05:19Z</dcterms:created>
  <dcterms:modified xsi:type="dcterms:W3CDTF">2026-09-24T12:09:52Z</dcterms:modified>
</cp:coreProperties>
</file>