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26/09/2026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SO ROCHA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CAP DIAS</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469" b="1" dirty="0">
                <a:solidFill>
                  <a:srgbClr val="9FD0FF"/>
                </a:solidFill>
              </a:rPr>
              <a:t>REGIÃO SUL: </a:t>
            </a:r>
            <a:pPr algn="just" indent="0" marL="0">
              <a:lnSpc>
                <a:spcPct val="150000"/>
              </a:lnSpc>
              <a:spcAft>
                <a:spcPts val="1500"/>
              </a:spcAft>
              <a:buNone/>
            </a:pPr>
            <a:r>
              <a:rPr lang="en-US" sz="1469" dirty="0">
                <a:solidFill>
                  <a:srgbClr val="FFFFFF"/>
                </a:solidFill>
              </a:rPr>
              <a:t>Previsão de restrição de teto e visibilidade devido a névoa úmida/nevoeiro para SC e  PR. No período da tarde, a atuação de um sistema de alta pressão favorecerá a manutenção de condições de tempo estável, com predomínio de condições de voo visual. Na madrugada/manhã, volta a ocorrer redução de teto e visibilidade no leste de SC e PR.</a:t>
            </a:r>
            <a:endParaRPr lang="en-US" sz="1469" dirty="0"/>
          </a:p>
          <a:p>
            <a:pPr algn="just" indent="0" marL="0">
              <a:lnSpc>
                <a:spcPct val="150000"/>
              </a:lnSpc>
              <a:buNone/>
            </a:pPr>
            <a:r>
              <a:rPr lang="en-US" sz="1469" b="1" dirty="0">
                <a:solidFill>
                  <a:srgbClr val="9FD0FF"/>
                </a:solidFill>
              </a:rPr>
              <a:t>REGIÃO SUDESTE: </a:t>
            </a:r>
            <a:pPr algn="just" indent="0" marL="0">
              <a:lnSpc>
                <a:spcPct val="150000"/>
              </a:lnSpc>
              <a:spcAft>
                <a:spcPts val="1500"/>
              </a:spcAft>
              <a:buNone/>
            </a:pPr>
            <a:r>
              <a:rPr lang="en-US" sz="1469" dirty="0">
                <a:solidFill>
                  <a:srgbClr val="FFFFFF"/>
                </a:solidFill>
              </a:rPr>
              <a:t>A Região Sudeste amanhece com redução de teto e visibilidade devido a névoa úmida/nevoeiro para TMA-SP  e Vale do Paraíba. No período da tarde, previsão de chuva leve em pontos do estado de SP. Na madrugada/manhã do dia 27, previsão de restrição de teto e visibilidade no leste de SP, Vale do Paraíba e sul do RJ.</a:t>
            </a:r>
            <a:endParaRPr lang="en-US" sz="1469" dirty="0"/>
          </a:p>
          <a:p>
            <a:pPr algn="just" indent="0" marL="0">
              <a:lnSpc>
                <a:spcPct val="150000"/>
              </a:lnSpc>
              <a:buNone/>
            </a:pPr>
            <a:r>
              <a:rPr lang="en-US" sz="1469" b="1" dirty="0">
                <a:solidFill>
                  <a:srgbClr val="9FD0FF"/>
                </a:solidFill>
              </a:rPr>
              <a:t>REGIÃO CENTRO-OESTE: </a:t>
            </a:r>
            <a:pPr algn="just" indent="0" marL="0">
              <a:lnSpc>
                <a:spcPct val="150000"/>
              </a:lnSpc>
              <a:spcAft>
                <a:spcPts val="1500"/>
              </a:spcAft>
              <a:buNone/>
            </a:pPr>
            <a:r>
              <a:rPr lang="en-US" sz="1469" dirty="0">
                <a:solidFill>
                  <a:srgbClr val="FFFFFF"/>
                </a:solidFill>
              </a:rPr>
              <a:t>O aquecimento diurno favorecerá a ocorrência de trovoadas isoladas no Distrito Federal, em Goiás e no leste e norte de Mato Grosso.</a:t>
            </a:r>
            <a:endParaRPr lang="en-US" sz="1469" dirty="0"/>
          </a:p>
          <a:p>
            <a:pPr algn="just" indent="0" marL="0">
              <a:lnSpc>
                <a:spcPct val="150000"/>
              </a:lnSpc>
              <a:buNone/>
            </a:pPr>
            <a:r>
              <a:rPr lang="en-US" sz="1469" b="1" dirty="0">
                <a:solidFill>
                  <a:srgbClr val="9FD0FF"/>
                </a:solidFill>
              </a:rPr>
              <a:t>REGIÃO NORDESTE: </a:t>
            </a:r>
            <a:pPr algn="just" indent="0" marL="0">
              <a:lnSpc>
                <a:spcPct val="150000"/>
              </a:lnSpc>
              <a:spcAft>
                <a:spcPts val="1500"/>
              </a:spcAft>
              <a:buNone/>
            </a:pPr>
            <a:r>
              <a:rPr lang="en-US" sz="1469" dirty="0">
                <a:solidFill>
                  <a:srgbClr val="FFFFFF"/>
                </a:solidFill>
              </a:rPr>
              <a:t>Pela manhã, previsão de chuva leve no litoral leste da região. Previsão de ventos fortes pra o litoral norte da região.</a:t>
            </a:r>
            <a:endParaRPr lang="en-US" sz="1469" dirty="0"/>
          </a:p>
          <a:p>
            <a:pPr algn="just" indent="0" marL="0">
              <a:lnSpc>
                <a:spcPct val="150000"/>
              </a:lnSpc>
              <a:buNone/>
            </a:pPr>
            <a:r>
              <a:rPr lang="en-US" sz="1469" b="1" dirty="0">
                <a:solidFill>
                  <a:srgbClr val="9FD0FF"/>
                </a:solidFill>
              </a:rPr>
              <a:t>REGIÃO NORTE: </a:t>
            </a:r>
            <a:pPr algn="just" indent="0" marL="0">
              <a:lnSpc>
                <a:spcPct val="150000"/>
              </a:lnSpc>
              <a:spcAft>
                <a:spcPts val="1500"/>
              </a:spcAft>
              <a:buNone/>
            </a:pPr>
            <a:r>
              <a:rPr lang="en-US" sz="1469" dirty="0">
                <a:solidFill>
                  <a:srgbClr val="FFFFFF"/>
                </a:solidFill>
              </a:rPr>
              <a:t>O dia inicia com trovoadas em Roraima e no nordeste do Amazonas, além de restrição de teto e visibilidade no centro/oeste do Amazonas. À tarde e no início da noite, a instabilidade se intensifica, com ocorrência de trovoadas no Amazonas, em Roraima, no Acre e no sul do Pará.</a:t>
            </a:r>
            <a:endParaRPr lang="en-US" sz="1469"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5, 6</a:t>
            </a:r>
            <a:endParaRPr lang="en-US" sz="1200" dirty="0"/>
          </a:p>
          <a:p>
            <a:pPr algn="l" indent="0" marL="0">
              <a:buNone/>
            </a:pPr>
            <a:r>
              <a:rPr lang="en-US" sz="1200" dirty="0">
                <a:solidFill>
                  <a:srgbClr val="FFFFFF"/>
                </a:solidFill>
              </a:rPr>
              <a:t>SBAZ: 18, 19, 20, 21</a:t>
            </a:r>
            <a:endParaRPr lang="en-US" sz="1200" dirty="0"/>
          </a:p>
          <a:p>
            <a:pPr algn="l" indent="0" marL="0">
              <a:buNone/>
            </a:pPr>
            <a:r>
              <a:rPr lang="en-US" sz="1200" dirty="0">
                <a:solidFill>
                  <a:srgbClr val="FFFFFF"/>
                </a:solidFill>
              </a:rPr>
              <a:t>SBBS: 4, 5</a:t>
            </a:r>
            <a:endParaRPr lang="en-US" sz="1200" dirty="0"/>
          </a:p>
          <a:p>
            <a:pPr algn="l" indent="0" marL="0">
              <a:buNone/>
            </a:pPr>
            <a:r>
              <a:rPr lang="en-US" sz="1200" dirty="0">
                <a:solidFill>
                  <a:srgbClr val="FFFFFF"/>
                </a:solidFill>
              </a:rPr>
              <a:t>SBCW: 3</a:t>
            </a:r>
            <a:endParaRPr lang="en-US" sz="1200" dirty="0"/>
          </a:p>
          <a:p>
            <a:pPr algn="l" indent="0" marL="0">
              <a:buNone/>
            </a:pPr>
            <a:r>
              <a:rPr lang="en-US" sz="1200" dirty="0">
                <a:solidFill>
                  <a:srgbClr val="FFFFFF"/>
                </a:solidFill>
              </a:rPr>
              <a:t>SBRE: 4, 5</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SBMN   SBPV   SBRB   SBCZ   SBTF   SBAT   SBUA   SBCC   SBTT   SBJI   SBMA   SBVH   SBCJ   SBIZ   SBUY   SSKW   SNBR   SBBH   SBBR   SBBW   SBCF   SBCN   SBGO   SBMK   SBAX   SBUL   SBUR   SBVG   SWLC   SBUG   SBZM</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26/09 12:05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SBGR, SBNF</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SBJV</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Text 1"/>
          <p:cNvSpPr/>
          <p:nvPr/>
        </p:nvSpPr>
        <p:spPr>
          <a:xfrm>
            <a:off x="6186830" y="342900"/>
            <a:ext cx="240853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900" b="1" dirty="0">
                <a:solidFill>
                  <a:srgbClr val="FFFFFF"/>
                </a:solidFill>
              </a:rPr>
              <a:t>Imagem: 26/09/2026 11:40 UTC</a:t>
            </a:r>
            <a:endParaRPr lang="en-US" sz="900" dirty="0"/>
          </a:p>
        </p:txBody>
      </p:sp>
      <p:sp>
        <p:nvSpPr>
          <p:cNvPr id="5" name="Text 2"/>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- 12:05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26/09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26/09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26/09 (rodada 26/09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26/09/2026 11:40 UTC</a:t>
            </a:r>
            <a:endParaRPr lang="en-US" sz="8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26/09/2026 11:40 UTC</a:t>
            </a:r>
            <a:endParaRPr lang="en-US" sz="8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26/09/2026 11:40 UTC</a:t>
            </a:r>
            <a:endParaRPr lang="en-US" sz="8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Text 1"/>
          <p:cNvSpPr/>
          <p:nvPr/>
        </p:nvSpPr>
        <p:spPr>
          <a:xfrm>
            <a:off x="6247181" y="514350"/>
            <a:ext cx="2165299"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r" indent="0" marL="0">
              <a:buNone/>
            </a:pPr>
            <a:r>
              <a:rPr lang="en-US" sz="800" b="1" dirty="0">
                <a:solidFill>
                  <a:srgbClr val="FFFFFF"/>
                </a:solidFill>
              </a:rPr>
              <a:t>Imagem: 26/09/2026 11:40 UTC</a:t>
            </a:r>
            <a:endParaRPr lang="en-US" sz="8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FG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00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2026-09-26T12:05:53Z</dcterms:created>
  <dcterms:modified xsi:type="dcterms:W3CDTF">2026-09-26T12:05:53Z</dcterms:modified>
</cp:coreProperties>
</file>