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29" d="100"/>
          <a:sy n="129" d="100"/>
        </p:scale>
        <p:origin x="110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5754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blurRad="50800" dist="25400" dir="2700000" algn="bl" rotWithShape="0">
              <a:srgbClr val="000000">
                <a:alpha val="70000"/>
              </a:srgbClr>
            </a:outerShdw>
          </a:effectLst>
        </p:spPr>
        <p:txBody>
          <a:bodyPr wrap="square" rtlCol="0" anchor="ctr"/>
          <a:lstStyle/>
          <a:p>
            <a:pPr marL="0" indent="0" algn="ctr">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marL="0" indent="0">
              <a:buNone/>
            </a:pPr>
            <a:r>
              <a:rPr lang="en-US" sz="1800" dirty="0">
                <a:solidFill>
                  <a:srgbClr val="FFFFFF"/>
                </a:solidFill>
              </a:rPr>
              <a:t>Confeccionado em: 27/09/2026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marL="0" indent="0">
              <a:buNone/>
            </a:pPr>
            <a:r>
              <a:rPr lang="en-US" sz="2000" b="1" dirty="0">
                <a:solidFill>
                  <a:srgbClr val="FFFFFF"/>
                </a:solidFill>
              </a:rPr>
              <a:t>Confeccionado por: 2S MAYARA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marL="0" indent="0">
              <a:buNone/>
            </a:pPr>
            <a:r>
              <a:rPr lang="en-US" sz="2000" b="1" dirty="0">
                <a:solidFill>
                  <a:srgbClr val="FFFFFF"/>
                </a:solidFill>
              </a:rPr>
              <a:t>Previsor: CAP DANIEL SANTOS</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marL="0" indent="0" algn="ctr">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lnSpcReduction="10000"/>
          </a:bodyPr>
          <a:lstStyle/>
          <a:p>
            <a:pPr marL="0" indent="0" algn="just">
              <a:lnSpc>
                <a:spcPct val="150000"/>
              </a:lnSpc>
              <a:buNone/>
            </a:pPr>
            <a:r>
              <a:rPr lang="en-US" sz="1543" b="1" dirty="0">
                <a:solidFill>
                  <a:srgbClr val="9FD0FF"/>
                </a:solidFill>
              </a:rPr>
              <a:t>REGIÃO SUL: </a:t>
            </a:r>
            <a:r>
              <a:rPr lang="en-US" sz="1543" dirty="0">
                <a:solidFill>
                  <a:srgbClr val="FFFFFF"/>
                </a:solidFill>
              </a:rPr>
              <a:t>Previsão de restrição de teto e visibilidade devido à presença de névoa úmida/nevoeiro em SC e PR durante o período da manhã. Ainda pela manhã, áreas de instabilidade se desenvolverão sobre o RS, provocando trovoadas e chuva na </a:t>
            </a:r>
            <a:r>
              <a:rPr lang="en-US" sz="1543" dirty="0" err="1">
                <a:solidFill>
                  <a:srgbClr val="FFFFFF"/>
                </a:solidFill>
              </a:rPr>
              <a:t>região</a:t>
            </a:r>
            <a:r>
              <a:rPr lang="en-US" sz="1543" dirty="0">
                <a:solidFill>
                  <a:srgbClr val="FFFFFF"/>
                </a:solidFill>
              </a:rPr>
              <a:t>. Durante a tarde, as áreas de instabilidade se intensificarão, favorecendo a ocorrência de trovoadas com chuva no RS e em SC. </a:t>
            </a:r>
            <a:r>
              <a:rPr lang="en-US" sz="1543" dirty="0" err="1">
                <a:solidFill>
                  <a:srgbClr val="FFFFFF"/>
                </a:solidFill>
              </a:rPr>
              <a:t>Nas</a:t>
            </a:r>
            <a:r>
              <a:rPr lang="en-US" sz="1543" dirty="0">
                <a:solidFill>
                  <a:srgbClr val="FFFFFF"/>
                </a:solidFill>
              </a:rPr>
              <a:t> demais regiões, não há previsão de tempo significativo para os períodos da tarde e noite.</a:t>
            </a:r>
            <a:endParaRPr lang="en-US" sz="1543" dirty="0"/>
          </a:p>
          <a:p>
            <a:pPr marL="0" indent="0" algn="just">
              <a:lnSpc>
                <a:spcPct val="150000"/>
              </a:lnSpc>
              <a:buNone/>
            </a:pPr>
            <a:r>
              <a:rPr lang="en-US" sz="1543" b="1" dirty="0">
                <a:solidFill>
                  <a:srgbClr val="9FD0FF"/>
                </a:solidFill>
              </a:rPr>
              <a:t>REGIÃO SUDESTE: </a:t>
            </a:r>
            <a:r>
              <a:rPr lang="en-US" sz="1543" dirty="0">
                <a:solidFill>
                  <a:srgbClr val="FFFFFF"/>
                </a:solidFill>
              </a:rPr>
              <a:t>A Região Sudeste amanhece com redução de teto e visibilidade devido a névoa úmida/nevoeiro para TMA-SP, Vale do Paraíba, TMA-GL e sul de MG  até 12UTC. No período da tarde, sem tempo significativo.</a:t>
            </a:r>
            <a:endParaRPr lang="en-US" sz="1543" dirty="0"/>
          </a:p>
          <a:p>
            <a:pPr marL="0" indent="0" algn="just">
              <a:lnSpc>
                <a:spcPct val="150000"/>
              </a:lnSpc>
              <a:buNone/>
            </a:pPr>
            <a:r>
              <a:rPr lang="en-US" sz="1543" b="1" dirty="0">
                <a:solidFill>
                  <a:srgbClr val="9FD0FF"/>
                </a:solidFill>
              </a:rPr>
              <a:t>REGIÃO CENTRO-OESTE: </a:t>
            </a:r>
            <a:r>
              <a:rPr lang="en-US" sz="1543" dirty="0">
                <a:solidFill>
                  <a:srgbClr val="FFFFFF"/>
                </a:solidFill>
              </a:rPr>
              <a:t>O aquecimento diurno favorecerá a ocorrência de trovoadas isoladas no Distrito Federal, em Goiás e no leste e norte de Mato Grosso.</a:t>
            </a:r>
            <a:endParaRPr lang="en-US" sz="1543" dirty="0"/>
          </a:p>
          <a:p>
            <a:pPr marL="0" indent="0" algn="just">
              <a:lnSpc>
                <a:spcPct val="150000"/>
              </a:lnSpc>
              <a:buNone/>
            </a:pPr>
            <a:r>
              <a:rPr lang="en-US" sz="1543" b="1" dirty="0">
                <a:solidFill>
                  <a:srgbClr val="9FD0FF"/>
                </a:solidFill>
              </a:rPr>
              <a:t>REGIÃO NORDESTE: </a:t>
            </a:r>
            <a:r>
              <a:rPr lang="en-US" sz="1543" dirty="0">
                <a:solidFill>
                  <a:srgbClr val="FFFFFF"/>
                </a:solidFill>
              </a:rPr>
              <a:t>Pela manhã, previsão de chuva leve no litoral leste da região. Previsão de ventos fortes pra o litoral norte da região.</a:t>
            </a:r>
            <a:endParaRPr lang="en-US" sz="1543" dirty="0"/>
          </a:p>
          <a:p>
            <a:pPr marL="0" indent="0" algn="just">
              <a:lnSpc>
                <a:spcPct val="150000"/>
              </a:lnSpc>
              <a:buNone/>
            </a:pPr>
            <a:r>
              <a:rPr lang="en-US" sz="1543" b="1" dirty="0">
                <a:solidFill>
                  <a:srgbClr val="9FD0FF"/>
                </a:solidFill>
              </a:rPr>
              <a:t>REGIÃO NORTE: </a:t>
            </a:r>
            <a:r>
              <a:rPr lang="en-US" sz="1543" dirty="0">
                <a:solidFill>
                  <a:srgbClr val="FFFFFF"/>
                </a:solidFill>
              </a:rPr>
              <a:t>O dia inicia com trovoadas isoladas no noroeste e oeste do Amazonas, além de restrição de teto e visibilidade. À tarde, a instabilidade se intensifica, com ocorrência de trovoadas com chuva centro, oeste, noroeste e norte.</a:t>
            </a:r>
            <a:endParaRPr lang="en-US" sz="1543"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marL="0" indent="0" algn="ctr">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marL="0" indent="0" algn="l">
              <a:buNone/>
            </a:pPr>
            <a:r>
              <a:rPr lang="en-US" sz="1200" dirty="0">
                <a:solidFill>
                  <a:srgbClr val="FFFFFF"/>
                </a:solidFill>
              </a:rPr>
              <a:t>SBAO: 10, 9</a:t>
            </a:r>
            <a:endParaRPr lang="en-US" sz="1200" dirty="0"/>
          </a:p>
          <a:p>
            <a:pPr marL="0" indent="0" algn="l">
              <a:buNone/>
            </a:pPr>
            <a:r>
              <a:rPr lang="en-US" sz="1200" dirty="0">
                <a:solidFill>
                  <a:srgbClr val="FFFFFF"/>
                </a:solidFill>
              </a:rPr>
              <a:t>SBAZ: 52, 53, 54</a:t>
            </a:r>
            <a:endParaRPr lang="en-US" sz="1200" dirty="0"/>
          </a:p>
          <a:p>
            <a:pPr marL="0" indent="0" algn="l">
              <a:buNone/>
            </a:pPr>
            <a:r>
              <a:rPr lang="en-US" sz="1200" dirty="0">
                <a:solidFill>
                  <a:srgbClr val="FFFFFF"/>
                </a:solidFill>
              </a:rPr>
              <a:t>SBCW: 6, 7, 8</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marL="0" indent="0" algn="ctr">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marL="0" indent="0" algn="ctr">
              <a:buNone/>
            </a:pPr>
            <a:r>
              <a:rPr lang="en-US" sz="1200" dirty="0">
                <a:solidFill>
                  <a:srgbClr val="FFFFFF"/>
                </a:solidFill>
              </a:rPr>
              <a:t>SBEG   SBMN   SBPV   SBRB   SBCZ   SBTF   SBAT   SBUA   SBCC   SBTT   SBJI   SBMA   SBVH   SBCJ   SBIZ   SBUY   SSKW   SNBR   SBBH   SBBR   SBBW   SBCF   SBCN   SBGO   SBMK   SBAX   SBUL   SBUR   SBVG   SWLC   SBUG   SBZM</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marL="0" indent="0" algn="ctr">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marL="0" indent="0" algn="ctr">
              <a:buNone/>
            </a:pPr>
            <a:r>
              <a:rPr lang="en-US" sz="1200" dirty="0">
                <a:solidFill>
                  <a:srgbClr val="FFFFFF"/>
                </a:solidFill>
              </a:rPr>
              <a:t>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a:effectLst/>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marL="0" indent="0" algn="ctr">
              <a:buNone/>
            </a:pPr>
            <a:r>
              <a:rPr lang="en-US" sz="1800" b="1" dirty="0">
                <a:solidFill>
                  <a:srgbClr val="FFFFFF"/>
                </a:solidFill>
              </a:rPr>
              <a:t>BRIEFING REGIONAL DIÁRIO</a:t>
            </a:r>
            <a:endParaRPr lang="en-US" sz="1800" dirty="0"/>
          </a:p>
        </p:txBody>
      </p:sp>
      <p:pic>
        <p:nvPicPr>
          <p:cNvPr id="3" name="Image 0" descr="preencoded.png"/>
          <p:cNvPicPr>
            <a:picLocks noChangeAspect="1"/>
          </p:cNvPicPr>
          <p:nvPr/>
        </p:nvPicPr>
        <p:blipFill>
          <a:blip r:embed="rId3"/>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marL="0" indent="0">
              <a:buNone/>
            </a:pPr>
            <a:r>
              <a:rPr lang="en-US" sz="1300" b="1" dirty="0">
                <a:solidFill>
                  <a:srgbClr val="FFD7D7"/>
                </a:solidFill>
              </a:rPr>
              <a:t>RESTRIÇÕES · METAR 27/09 12:10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marL="0" indent="0" algn="l">
              <a:lnSpc>
                <a:spcPct val="110000"/>
              </a:lnSpc>
              <a:buNone/>
            </a:pPr>
            <a:r>
              <a:rPr lang="en-US" sz="1200" b="1" dirty="0">
                <a:solidFill>
                  <a:srgbClr val="9FD0FF"/>
                </a:solidFill>
              </a:rPr>
              <a:t>1 - Restrições de teto: </a:t>
            </a:r>
            <a:r>
              <a:rPr lang="en-US" sz="1200" dirty="0">
                <a:solidFill>
                  <a:srgbClr val="FFFFFF"/>
                </a:solidFill>
              </a:rPr>
              <a:t>SBCT, SBGL, SBJV, SBNF, SBRJ</a:t>
            </a:r>
            <a:endParaRPr lang="en-US" sz="1200" dirty="0"/>
          </a:p>
          <a:p>
            <a:pPr marL="0" indent="0" algn="l">
              <a:lnSpc>
                <a:spcPct val="110000"/>
              </a:lnSpc>
              <a:buNone/>
            </a:pPr>
            <a:r>
              <a:rPr lang="en-US" sz="1200" b="1" dirty="0">
                <a:solidFill>
                  <a:srgbClr val="9FD0FF"/>
                </a:solidFill>
              </a:rPr>
              <a:t>2 - Restrições de visibilidade: </a:t>
            </a:r>
            <a:r>
              <a:rPr lang="en-US" sz="1200" dirty="0">
                <a:solidFill>
                  <a:srgbClr val="FFFFFF"/>
                </a:solidFill>
              </a:rPr>
              <a:t>Não houve.</a:t>
            </a:r>
            <a:endParaRPr lang="en-US" sz="1200" dirty="0"/>
          </a:p>
          <a:p>
            <a:pPr marL="0" indent="0" algn="l">
              <a:lnSpc>
                <a:spcPct val="110000"/>
              </a:lnSpc>
              <a:buNone/>
            </a:pPr>
            <a:r>
              <a:rPr lang="en-US" sz="1200" b="1" dirty="0">
                <a:solidFill>
                  <a:srgbClr val="9FD0FF"/>
                </a:solidFill>
              </a:rPr>
              <a:t>3 - Restrições de teto/visibilidade: </a:t>
            </a:r>
            <a:r>
              <a:rPr lang="en-US" sz="1200" dirty="0">
                <a:solidFill>
                  <a:srgbClr val="FFFFFF"/>
                </a:solidFill>
              </a:rPr>
              <a:t>Não houve.</a:t>
            </a:r>
            <a:endParaRPr lang="en-US" sz="1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883920"/>
        </p:xfrm>
        <a:graphic>
          <a:graphicData uri="http://schemas.openxmlformats.org/drawingml/2006/table">
            <a:tbl>
              <a:tblPr/>
              <a:tblGrid>
                <a:gridCol w="237744">
                  <a:extLst>
                    <a:ext uri="{9D8B030D-6E8A-4147-A177-3AD203B41FA5}">
                      <a16:colId xmlns:a16="http://schemas.microsoft.com/office/drawing/2014/main" val="20000"/>
                    </a:ext>
                  </a:extLst>
                </a:gridCol>
                <a:gridCol w="841248">
                  <a:extLst>
                    <a:ext uri="{9D8B030D-6E8A-4147-A177-3AD203B41FA5}">
                      <a16:colId xmlns:a16="http://schemas.microsoft.com/office/drawing/2014/main" val="20001"/>
                    </a:ext>
                  </a:extLst>
                </a:gridCol>
                <a:gridCol w="2029968">
                  <a:extLst>
                    <a:ext uri="{9D8B030D-6E8A-4147-A177-3AD203B41FA5}">
                      <a16:colId xmlns:a16="http://schemas.microsoft.com/office/drawing/2014/main" val="20002"/>
                    </a:ext>
                  </a:extLst>
                </a:gridCol>
              </a:tblGrid>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marL="0" indent="0">
                        <a:buNone/>
                      </a:pPr>
                      <a:r>
                        <a:rPr lang="en-US" sz="1000" b="1" dirty="0">
                          <a:solidFill>
                            <a:srgbClr val="111111"/>
                          </a:solidFill>
                        </a:rPr>
                        <a:t>VFR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 5.000 m e Teto ≥ 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marL="0" indent="0">
                        <a:buNone/>
                      </a:pPr>
                      <a:r>
                        <a:rPr lang="en-US" sz="1000" b="1" dirty="0">
                          <a:solidFill>
                            <a:srgbClr val="111111"/>
                          </a:solidFill>
                        </a:rPr>
                        <a:t>IFR</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1.500–5.000 m ou Teto 600–1.500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0">
                <a:tc>
                  <a:txBody>
                    <a:bodyPr/>
                    <a:lstStyle/>
                    <a:p>
                      <a:pPr marL="0" indent="0">
                        <a:buNone/>
                      </a:pP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marL="0" indent="0">
                        <a:buNone/>
                      </a:pPr>
                      <a:r>
                        <a:rPr lang="en-US" sz="1000" b="1" dirty="0">
                          <a:solidFill>
                            <a:srgbClr val="111111"/>
                          </a:solidFill>
                        </a:rPr>
                        <a:t>ABX MIN</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marL="0" indent="0">
                        <a:buNone/>
                      </a:pPr>
                      <a:r>
                        <a:rPr lang="en-US" sz="1000" dirty="0">
                          <a:solidFill>
                            <a:srgbClr val="111111"/>
                          </a:solidFill>
                        </a:rPr>
                        <a:t>Vis &lt; 1.500 m ou Teto &lt; 600 ft</a:t>
                      </a:r>
                      <a:endParaRPr lang="en-US" sz="1000" dirty="0"/>
                    </a:p>
                  </a:txBody>
                  <a:tcPr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900" b="1" dirty="0">
                <a:solidFill>
                  <a:srgbClr val="FFFFFF"/>
                </a:solidFill>
              </a:rPr>
              <a:t>Imagem: 27/09/2026 11:20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DEA - 12:10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marL="0" indent="0" algn="r">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marL="0" indent="0" algn="r">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marL="0" indent="0" algn="r">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marL="0" indent="0" algn="r">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em vigor · consulta 27/09 12:10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SIGMET de TS em vigor · consulta 27/09 12:10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marL="0" indent="0" algn="ctr">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900" b="1" dirty="0">
                <a:solidFill>
                  <a:srgbClr val="EAF1FB"/>
                </a:solidFill>
              </a:rPr>
              <a:t>Modelagem ECMWF — precipitação prevista (pico) · 2000 UTC 27/09 (rodada 27/09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27/09/2026 11:20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20" cy="1312165"/>
        </p:xfrm>
        <a:graphic>
          <a:graphicData uri="http://schemas.openxmlformats.org/drawingml/2006/table">
            <a:tbl>
              <a:tblPr/>
              <a:tblGrid>
                <a:gridCol w="790042">
                  <a:extLst>
                    <a:ext uri="{9D8B030D-6E8A-4147-A177-3AD203B41FA5}">
                      <a16:colId xmlns:a16="http://schemas.microsoft.com/office/drawing/2014/main" val="20000"/>
                    </a:ext>
                  </a:extLst>
                </a:gridCol>
                <a:gridCol w="790042">
                  <a:extLst>
                    <a:ext uri="{9D8B030D-6E8A-4147-A177-3AD203B41FA5}">
                      <a16:colId xmlns:a16="http://schemas.microsoft.com/office/drawing/2014/main" val="20001"/>
                    </a:ext>
                  </a:extLst>
                </a:gridCol>
                <a:gridCol w="790042">
                  <a:extLst>
                    <a:ext uri="{9D8B030D-6E8A-4147-A177-3AD203B41FA5}">
                      <a16:colId xmlns:a16="http://schemas.microsoft.com/office/drawing/2014/main" val="20002"/>
                    </a:ext>
                  </a:extLst>
                </a:gridCol>
                <a:gridCol w="790042">
                  <a:extLst>
                    <a:ext uri="{9D8B030D-6E8A-4147-A177-3AD203B41FA5}">
                      <a16:colId xmlns:a16="http://schemas.microsoft.com/office/drawing/2014/main" val="20003"/>
                    </a:ext>
                  </a:extLst>
                </a:gridCol>
                <a:gridCol w="790042">
                  <a:extLst>
                    <a:ext uri="{9D8B030D-6E8A-4147-A177-3AD203B41FA5}">
                      <a16:colId xmlns:a16="http://schemas.microsoft.com/office/drawing/2014/main" val="20004"/>
                    </a:ext>
                  </a:extLst>
                </a:gridCol>
                <a:gridCol w="790042">
                  <a:extLst>
                    <a:ext uri="{9D8B030D-6E8A-4147-A177-3AD203B41FA5}">
                      <a16:colId xmlns:a16="http://schemas.microsoft.com/office/drawing/2014/main" val="20005"/>
                    </a:ext>
                  </a:extLst>
                </a:gridCol>
                <a:gridCol w="790042">
                  <a:extLst>
                    <a:ext uri="{9D8B030D-6E8A-4147-A177-3AD203B41FA5}">
                      <a16:colId xmlns:a16="http://schemas.microsoft.com/office/drawing/2014/main" val="20006"/>
                    </a:ext>
                  </a:extLst>
                </a:gridCol>
                <a:gridCol w="790042">
                  <a:extLst>
                    <a:ext uri="{9D8B030D-6E8A-4147-A177-3AD203B41FA5}">
                      <a16:colId xmlns:a16="http://schemas.microsoft.com/office/drawing/2014/main" val="20007"/>
                    </a:ext>
                  </a:extLst>
                </a:gridCol>
                <a:gridCol w="790042">
                  <a:extLst>
                    <a:ext uri="{9D8B030D-6E8A-4147-A177-3AD203B41FA5}">
                      <a16:colId xmlns:a16="http://schemas.microsoft.com/office/drawing/2014/main" val="20008"/>
                    </a:ext>
                  </a:extLst>
                </a:gridCol>
                <a:gridCol w="790042">
                  <a:extLst>
                    <a:ext uri="{9D8B030D-6E8A-4147-A177-3AD203B41FA5}">
                      <a16:colId xmlns:a16="http://schemas.microsoft.com/office/drawing/2014/main" val="20009"/>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FU 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27/09/2026 11:20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5" cy="1312165"/>
        </p:xfrm>
        <a:graphic>
          <a:graphicData uri="http://schemas.openxmlformats.org/drawingml/2006/table">
            <a:tbl>
              <a:tblPr/>
              <a:tblGrid>
                <a:gridCol w="1580083">
                  <a:extLst>
                    <a:ext uri="{9D8B030D-6E8A-4147-A177-3AD203B41FA5}">
                      <a16:colId xmlns:a16="http://schemas.microsoft.com/office/drawing/2014/main" val="20000"/>
                    </a:ext>
                  </a:extLst>
                </a:gridCol>
                <a:gridCol w="1580083">
                  <a:extLst>
                    <a:ext uri="{9D8B030D-6E8A-4147-A177-3AD203B41FA5}">
                      <a16:colId xmlns:a16="http://schemas.microsoft.com/office/drawing/2014/main" val="20001"/>
                    </a:ext>
                  </a:extLst>
                </a:gridCol>
                <a:gridCol w="1580083">
                  <a:extLst>
                    <a:ext uri="{9D8B030D-6E8A-4147-A177-3AD203B41FA5}">
                      <a16:colId xmlns:a16="http://schemas.microsoft.com/office/drawing/2014/main" val="20002"/>
                    </a:ext>
                  </a:extLst>
                </a:gridCol>
                <a:gridCol w="1580083">
                  <a:extLst>
                    <a:ext uri="{9D8B030D-6E8A-4147-A177-3AD203B41FA5}">
                      <a16:colId xmlns:a16="http://schemas.microsoft.com/office/drawing/2014/main" val="20003"/>
                    </a:ext>
                  </a:extLst>
                </a:gridCol>
                <a:gridCol w="1580083">
                  <a:extLst>
                    <a:ext uri="{9D8B030D-6E8A-4147-A177-3AD203B41FA5}">
                      <a16:colId xmlns:a16="http://schemas.microsoft.com/office/drawing/2014/main" val="20004"/>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27/09/2026 11:20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0416" cy="1312165"/>
        </p:xfrm>
        <a:graphic>
          <a:graphicData uri="http://schemas.openxmlformats.org/drawingml/2006/table">
            <a:tbl>
              <a:tblPr/>
              <a:tblGrid>
                <a:gridCol w="1316736">
                  <a:extLst>
                    <a:ext uri="{9D8B030D-6E8A-4147-A177-3AD203B41FA5}">
                      <a16:colId xmlns:a16="http://schemas.microsoft.com/office/drawing/2014/main" val="20000"/>
                    </a:ext>
                  </a:extLst>
                </a:gridCol>
                <a:gridCol w="1316736">
                  <a:extLst>
                    <a:ext uri="{9D8B030D-6E8A-4147-A177-3AD203B41FA5}">
                      <a16:colId xmlns:a16="http://schemas.microsoft.com/office/drawing/2014/main" val="20001"/>
                    </a:ext>
                  </a:extLst>
                </a:gridCol>
                <a:gridCol w="1316736">
                  <a:extLst>
                    <a:ext uri="{9D8B030D-6E8A-4147-A177-3AD203B41FA5}">
                      <a16:colId xmlns:a16="http://schemas.microsoft.com/office/drawing/2014/main" val="20002"/>
                    </a:ext>
                  </a:extLst>
                </a:gridCol>
                <a:gridCol w="1316736">
                  <a:extLst>
                    <a:ext uri="{9D8B030D-6E8A-4147-A177-3AD203B41FA5}">
                      <a16:colId xmlns:a16="http://schemas.microsoft.com/office/drawing/2014/main" val="20003"/>
                    </a:ext>
                  </a:extLst>
                </a:gridCol>
                <a:gridCol w="1316736">
                  <a:extLst>
                    <a:ext uri="{9D8B030D-6E8A-4147-A177-3AD203B41FA5}">
                      <a16:colId xmlns:a16="http://schemas.microsoft.com/office/drawing/2014/main" val="20004"/>
                    </a:ext>
                  </a:extLst>
                </a:gridCol>
                <a:gridCol w="1316736">
                  <a:extLst>
                    <a:ext uri="{9D8B030D-6E8A-4147-A177-3AD203B41FA5}">
                      <a16:colId xmlns:a16="http://schemas.microsoft.com/office/drawing/2014/main" val="20005"/>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l">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blurRad="38100" dist="12700" dir="2700000" algn="bl" rotWithShape="0">
              <a:srgbClr val="000000">
                <a:alpha val="85000"/>
              </a:srgbClr>
            </a:outerShdw>
          </a:effectLst>
        </p:spPr>
        <p:txBody>
          <a:bodyPr wrap="square" rtlCol="0" anchor="ctr"/>
          <a:lstStyle/>
          <a:p>
            <a:pPr marL="0" indent="0" algn="r">
              <a:buNone/>
            </a:pPr>
            <a:r>
              <a:rPr lang="en-US" sz="800" b="1" dirty="0">
                <a:solidFill>
                  <a:srgbClr val="FFFFFF"/>
                </a:solidFill>
              </a:rPr>
              <a:t>Imagem: 27/09/2026 11:20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376623607"/>
              </p:ext>
            </p:extLst>
          </p:nvPr>
        </p:nvGraphicFramePr>
        <p:xfrm>
          <a:off x="618134" y="4663440"/>
          <a:ext cx="7889448" cy="1312165"/>
        </p:xfrm>
        <a:graphic>
          <a:graphicData uri="http://schemas.openxmlformats.org/drawingml/2006/table">
            <a:tbl>
              <a:tblPr/>
              <a:tblGrid>
                <a:gridCol w="657454">
                  <a:extLst>
                    <a:ext uri="{9D8B030D-6E8A-4147-A177-3AD203B41FA5}">
                      <a16:colId xmlns:a16="http://schemas.microsoft.com/office/drawing/2014/main" val="20000"/>
                    </a:ext>
                  </a:extLst>
                </a:gridCol>
                <a:gridCol w="657454">
                  <a:extLst>
                    <a:ext uri="{9D8B030D-6E8A-4147-A177-3AD203B41FA5}">
                      <a16:colId xmlns:a16="http://schemas.microsoft.com/office/drawing/2014/main" val="20001"/>
                    </a:ext>
                  </a:extLst>
                </a:gridCol>
                <a:gridCol w="657454">
                  <a:extLst>
                    <a:ext uri="{9D8B030D-6E8A-4147-A177-3AD203B41FA5}">
                      <a16:colId xmlns:a16="http://schemas.microsoft.com/office/drawing/2014/main" val="20002"/>
                    </a:ext>
                  </a:extLst>
                </a:gridCol>
                <a:gridCol w="657454">
                  <a:extLst>
                    <a:ext uri="{9D8B030D-6E8A-4147-A177-3AD203B41FA5}">
                      <a16:colId xmlns:a16="http://schemas.microsoft.com/office/drawing/2014/main" val="20003"/>
                    </a:ext>
                  </a:extLst>
                </a:gridCol>
                <a:gridCol w="657454">
                  <a:extLst>
                    <a:ext uri="{9D8B030D-6E8A-4147-A177-3AD203B41FA5}">
                      <a16:colId xmlns:a16="http://schemas.microsoft.com/office/drawing/2014/main" val="20004"/>
                    </a:ext>
                  </a:extLst>
                </a:gridCol>
                <a:gridCol w="657454">
                  <a:extLst>
                    <a:ext uri="{9D8B030D-6E8A-4147-A177-3AD203B41FA5}">
                      <a16:colId xmlns:a16="http://schemas.microsoft.com/office/drawing/2014/main" val="20005"/>
                    </a:ext>
                  </a:extLst>
                </a:gridCol>
                <a:gridCol w="657454">
                  <a:extLst>
                    <a:ext uri="{9D8B030D-6E8A-4147-A177-3AD203B41FA5}">
                      <a16:colId xmlns:a16="http://schemas.microsoft.com/office/drawing/2014/main" val="20006"/>
                    </a:ext>
                  </a:extLst>
                </a:gridCol>
                <a:gridCol w="657454">
                  <a:extLst>
                    <a:ext uri="{9D8B030D-6E8A-4147-A177-3AD203B41FA5}">
                      <a16:colId xmlns:a16="http://schemas.microsoft.com/office/drawing/2014/main" val="20007"/>
                    </a:ext>
                  </a:extLst>
                </a:gridCol>
                <a:gridCol w="657454">
                  <a:extLst>
                    <a:ext uri="{9D8B030D-6E8A-4147-A177-3AD203B41FA5}">
                      <a16:colId xmlns:a16="http://schemas.microsoft.com/office/drawing/2014/main" val="20008"/>
                    </a:ext>
                  </a:extLst>
                </a:gridCol>
                <a:gridCol w="657454">
                  <a:extLst>
                    <a:ext uri="{9D8B030D-6E8A-4147-A177-3AD203B41FA5}">
                      <a16:colId xmlns:a16="http://schemas.microsoft.com/office/drawing/2014/main" val="20009"/>
                    </a:ext>
                  </a:extLst>
                </a:gridCol>
                <a:gridCol w="657454">
                  <a:extLst>
                    <a:ext uri="{9D8B030D-6E8A-4147-A177-3AD203B41FA5}">
                      <a16:colId xmlns:a16="http://schemas.microsoft.com/office/drawing/2014/main" val="20010"/>
                    </a:ext>
                  </a:extLst>
                </a:gridCol>
                <a:gridCol w="657454">
                  <a:extLst>
                    <a:ext uri="{9D8B030D-6E8A-4147-A177-3AD203B41FA5}">
                      <a16:colId xmlns:a16="http://schemas.microsoft.com/office/drawing/2014/main" val="20011"/>
                    </a:ext>
                  </a:extLst>
                </a:gridCol>
              </a:tblGrid>
              <a:tr h="262433">
                <a:tc>
                  <a:txBody>
                    <a:bodyPr/>
                    <a:lstStyle/>
                    <a:p>
                      <a:pPr marL="0" indent="0" algn="ctr">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extLst>
                  <a:ext uri="{0D108BD9-81ED-4DB2-BD59-A6C34878D82A}">
                    <a16:rowId xmlns:a16="http://schemas.microsoft.com/office/drawing/2014/main" val="10000"/>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latin typeface="Arial" charset="0"/>
                          <a:ea typeface="Arial" charset="0"/>
                          <a:cs typeface="Arial" charset="0"/>
                        </a:rPr>
                        <a:t>T</a:t>
                      </a: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2433">
                <a:tc>
                  <a:txBody>
                    <a:bodyPr/>
                    <a:lstStyle/>
                    <a:p>
                      <a:pPr marL="0" indent="0" algn="ctr">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marL="0" indent="0" algn="ctr">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685</Words>
  <Application>Microsoft Office PowerPoint</Application>
  <PresentationFormat>Apresentação na tela (4:3)</PresentationFormat>
  <Paragraphs>157</Paragraphs>
  <Slides>13</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13</vt:i4>
      </vt:variant>
    </vt:vector>
  </HeadingPairs>
  <TitlesOfParts>
    <vt:vector size="16" baseType="lpstr">
      <vt:lpstr>Arial</vt:lpstr>
      <vt:lpstr>Calibri</vt:lpstr>
      <vt:lpstr>Office Theme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Marcos Vinicius Rocha de Azevedo</cp:lastModifiedBy>
  <cp:revision>3</cp:revision>
  <dcterms:created xsi:type="dcterms:W3CDTF">2026-09-27T12:12:03Z</dcterms:created>
  <dcterms:modified xsi:type="dcterms:W3CDTF">2026-09-27T12:17:26Z</dcterms:modified>
</cp:coreProperties>
</file>