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9144000" cy="6858000"/>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sx="100000" sy="100000" kx="0" ky="0" algn="bl" rotWithShape="0" blurRad="50800" dist="25400" dir="2700000">
              <a:srgbClr val="000000">
                <a:alpha val="70000"/>
              </a:srgbClr>
            </a:outerShdw>
          </a:effectLst>
        </p:spPr>
        <p:txBody>
          <a:bodyPr wrap="square" rtlCol="0" anchor="ctr"/>
          <a:lstStyle/>
          <a:p>
            <a:pPr algn="ctr" indent="0" marL="0">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indent="0" marL="0">
              <a:buNone/>
            </a:pPr>
            <a:r>
              <a:rPr lang="en-US" sz="1800" dirty="0">
                <a:solidFill>
                  <a:srgbClr val="FFFFFF"/>
                </a:solidFill>
              </a:rPr>
              <a:t>Confeccionado em: 28/09/2026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indent="0" marL="0">
              <a:buNone/>
            </a:pPr>
            <a:r>
              <a:rPr lang="en-US" sz="2000" b="1" dirty="0">
                <a:solidFill>
                  <a:srgbClr val="FFFFFF"/>
                </a:solidFill>
              </a:rPr>
              <a:t>Confeccionado por: 2S ALEXANDRE</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indent="0" marL="0">
              <a:buNone/>
            </a:pPr>
            <a:r>
              <a:rPr lang="en-US" sz="2000" b="1" dirty="0">
                <a:solidFill>
                  <a:srgbClr val="FFFFFF"/>
                </a:solidFill>
              </a:rPr>
              <a:t>Previsor: TEN LIVIA</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algn="ctr" indent="0" marL="0">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algn="just" indent="0" marL="0">
              <a:lnSpc>
                <a:spcPct val="150000"/>
              </a:lnSpc>
              <a:buNone/>
            </a:pPr>
            <a:r>
              <a:rPr lang="en-US" sz="1543" b="1" dirty="0">
                <a:solidFill>
                  <a:srgbClr val="9FD0FF"/>
                </a:solidFill>
              </a:rPr>
              <a:t>REGIÃO SUL: </a:t>
            </a:r>
            <a:pPr algn="just" indent="0" marL="0">
              <a:lnSpc>
                <a:spcPct val="150000"/>
              </a:lnSpc>
              <a:spcAft>
                <a:spcPts val="1600"/>
              </a:spcAft>
              <a:buNone/>
            </a:pPr>
            <a:r>
              <a:rPr lang="en-US" sz="1543" dirty="0">
                <a:solidFill>
                  <a:srgbClr val="FFFFFF"/>
                </a:solidFill>
              </a:rPr>
              <a:t>Previsão de restrição de teto e visibilidade devido à presença de névoa úmida/nevoeiro em SC e PR durante o período da manhã.</a:t>
            </a:r>
            <a:endParaRPr lang="en-US" sz="1543" dirty="0"/>
          </a:p>
          <a:p>
            <a:pPr algn="just" indent="0" marL="0">
              <a:lnSpc>
                <a:spcPct val="150000"/>
              </a:lnSpc>
              <a:spcAft>
                <a:spcPts val="1600"/>
              </a:spcAft>
              <a:buNone/>
            </a:pPr>
            <a:r>
              <a:rPr lang="en-US" sz="1543" dirty="0">
                <a:solidFill>
                  <a:srgbClr val="FFFFFF"/>
                </a:solidFill>
              </a:rPr>
              <a:t>Áreas de instabilidade se intensificarão, favorecendo a ocorrência de trovoadas com chuva e ventos fortes  no RS.</a:t>
            </a:r>
            <a:endParaRPr lang="en-US" sz="1543" dirty="0"/>
          </a:p>
          <a:p>
            <a:pPr algn="just" indent="0" marL="0">
              <a:lnSpc>
                <a:spcPct val="150000"/>
              </a:lnSpc>
              <a:buNone/>
            </a:pPr>
            <a:r>
              <a:rPr lang="en-US" sz="1543" b="1" dirty="0">
                <a:solidFill>
                  <a:srgbClr val="9FD0FF"/>
                </a:solidFill>
              </a:rPr>
              <a:t>REGIÃO SUDESTE: </a:t>
            </a:r>
            <a:pPr algn="just" indent="0" marL="0">
              <a:lnSpc>
                <a:spcPct val="150000"/>
              </a:lnSpc>
              <a:spcAft>
                <a:spcPts val="1600"/>
              </a:spcAft>
              <a:buNone/>
            </a:pPr>
            <a:r>
              <a:rPr lang="en-US" sz="1543" dirty="0">
                <a:solidFill>
                  <a:srgbClr val="FFFFFF"/>
                </a:solidFill>
              </a:rPr>
              <a:t>Previsão de redução de teto e visibilidade devido a névoa úmida para TMA-SP, Vale do Paraíba, TMA-GL e sul de MG . No período da tarde, sem tempo significativo.</a:t>
            </a:r>
            <a:endParaRPr lang="en-US" sz="1543" dirty="0"/>
          </a:p>
          <a:p>
            <a:pPr algn="just" indent="0" marL="0">
              <a:lnSpc>
                <a:spcPct val="150000"/>
              </a:lnSpc>
              <a:buNone/>
            </a:pPr>
            <a:r>
              <a:rPr lang="en-US" sz="1543" b="1" dirty="0">
                <a:solidFill>
                  <a:srgbClr val="9FD0FF"/>
                </a:solidFill>
              </a:rPr>
              <a:t>REGIÃO CENTRO-OESTE: </a:t>
            </a:r>
            <a:pPr algn="just" indent="0" marL="0">
              <a:lnSpc>
                <a:spcPct val="150000"/>
              </a:lnSpc>
              <a:spcAft>
                <a:spcPts val="1600"/>
              </a:spcAft>
              <a:buNone/>
            </a:pPr>
            <a:r>
              <a:rPr lang="en-US" sz="1543" dirty="0">
                <a:solidFill>
                  <a:srgbClr val="FFFFFF"/>
                </a:solidFill>
              </a:rPr>
              <a:t>O aquecimento diurno favorecerá a ocorrência de trovoadas isoladas no Distrito Federal, em Goiás e no leste e norte de Mato Grosso.</a:t>
            </a:r>
            <a:endParaRPr lang="en-US" sz="1543" dirty="0"/>
          </a:p>
          <a:p>
            <a:pPr algn="just" indent="0" marL="0">
              <a:lnSpc>
                <a:spcPct val="150000"/>
              </a:lnSpc>
              <a:buNone/>
            </a:pPr>
            <a:r>
              <a:rPr lang="en-US" sz="1543" b="1" dirty="0">
                <a:solidFill>
                  <a:srgbClr val="9FD0FF"/>
                </a:solidFill>
              </a:rPr>
              <a:t>REGIÃO NORDESTE: </a:t>
            </a:r>
            <a:pPr algn="just" indent="0" marL="0">
              <a:lnSpc>
                <a:spcPct val="150000"/>
              </a:lnSpc>
              <a:spcAft>
                <a:spcPts val="1600"/>
              </a:spcAft>
              <a:buNone/>
            </a:pPr>
            <a:r>
              <a:rPr lang="en-US" sz="1543" dirty="0">
                <a:solidFill>
                  <a:srgbClr val="FFFFFF"/>
                </a:solidFill>
              </a:rPr>
              <a:t>Pela manhã, previsão de chuva leve no litoral  da BA. Previsão de ventos fortes pra o litoral norte da região.</a:t>
            </a:r>
            <a:endParaRPr lang="en-US" sz="1543" dirty="0"/>
          </a:p>
          <a:p>
            <a:pPr algn="just" indent="0" marL="0">
              <a:lnSpc>
                <a:spcPct val="150000"/>
              </a:lnSpc>
              <a:buNone/>
            </a:pPr>
            <a:r>
              <a:rPr lang="en-US" sz="1543" b="1" dirty="0">
                <a:solidFill>
                  <a:srgbClr val="9FD0FF"/>
                </a:solidFill>
              </a:rPr>
              <a:t>REGIÃO NORTE: </a:t>
            </a:r>
            <a:pPr algn="just" indent="0" marL="0">
              <a:lnSpc>
                <a:spcPct val="150000"/>
              </a:lnSpc>
              <a:spcAft>
                <a:spcPts val="1600"/>
              </a:spcAft>
              <a:buNone/>
            </a:pPr>
            <a:r>
              <a:rPr lang="en-US" sz="1543" dirty="0">
                <a:solidFill>
                  <a:srgbClr val="FFFFFF"/>
                </a:solidFill>
              </a:rPr>
              <a:t>À tarde, a instabilidade se intensifica, com ocorrência de trovoadas com chuva centro, oeste, noroeste e norte. Previsão de restrição de visibilidade devido a fumaça para o centro/norte da região.</a:t>
            </a:r>
            <a:endParaRPr lang="en-US" sz="1543"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algn="ctr" indent="0" marL="0">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algn="l" indent="0" marL="0">
              <a:buNone/>
            </a:pPr>
            <a:r>
              <a:rPr lang="en-US" sz="1200" dirty="0">
                <a:solidFill>
                  <a:srgbClr val="FFFFFF"/>
                </a:solidFill>
              </a:rPr>
              <a:t>SBAO: 17, 18, 19</a:t>
            </a:r>
            <a:endParaRPr lang="en-US" sz="1200" dirty="0"/>
          </a:p>
          <a:p>
            <a:pPr algn="l" indent="0" marL="0">
              <a:buNone/>
            </a:pPr>
            <a:r>
              <a:rPr lang="en-US" sz="1200" dirty="0">
                <a:solidFill>
                  <a:srgbClr val="FFFFFF"/>
                </a:solidFill>
              </a:rPr>
              <a:t>SBAZ: 29, 30, 31, 32</a:t>
            </a:r>
            <a:endParaRPr lang="en-US" sz="1200" dirty="0"/>
          </a:p>
          <a:p>
            <a:pPr algn="l" indent="0" marL="0">
              <a:buNone/>
            </a:pPr>
            <a:r>
              <a:rPr lang="en-US" sz="1200" dirty="0">
                <a:solidFill>
                  <a:srgbClr val="FFFFFF"/>
                </a:solidFill>
              </a:rPr>
              <a:t>SBCW: 23, 25, 27</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algn="ctr" indent="0" marL="0">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algn="ctr" indent="0" marL="0">
              <a:buNone/>
            </a:pPr>
            <a:r>
              <a:rPr lang="en-US" sz="1200" dirty="0">
                <a:solidFill>
                  <a:srgbClr val="FFFFFF"/>
                </a:solidFill>
              </a:rPr>
              <a:t>SBEG   SBMN   SBPV   SBRB   SBCZ   SBTF   SBAT   SBUA   SBCC   SBTT   SBJI   SBMA   SBVH   SBCJ   SBIZ   SBUY   SSKW   SNBR   SBBH   SBBR   SBBW   SBCF   SBCN   SBGO   SBMK   SBAX   SBUL   SBUR   SBVG   SWLC   SBUG   SBZM</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algn="ctr" indent="0" marL="0">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algn="ctr" indent="0" marL="0">
              <a:buNone/>
            </a:pPr>
            <a:r>
              <a:rPr lang="en-US" sz="1200" dirty="0">
                <a:solidFill>
                  <a:srgbClr val="FFFFFF"/>
                </a:solidFill>
              </a:rPr>
              <a:t>SBPA   SBCO   SBPK   SBBG   SBSM   SBFZ   SBNT   SBSG</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pic>
        <p:nvPicPr>
          <p:cNvPr id="3" name="Image 0" descr="preencoded.png">    </p:cNvPr>
          <p:cNvPicPr>
            <a:picLocks noChangeAspect="1"/>
          </p:cNvPicPr>
          <p:nvPr/>
        </p:nvPicPr>
        <p:blipFill>
          <a:blip r:embed="rId1"/>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indent="0" marL="0">
              <a:buNone/>
            </a:pPr>
            <a:r>
              <a:rPr lang="en-US" sz="1300" b="1" dirty="0">
                <a:solidFill>
                  <a:srgbClr val="FFD7D7"/>
                </a:solidFill>
              </a:rPr>
              <a:t>RESTRIÇÕES · METAR 28/09 12:09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algn="l" indent="0" marL="0">
              <a:lnSpc>
                <a:spcPct val="110000"/>
              </a:lnSpc>
              <a:buNone/>
            </a:pPr>
            <a:r>
              <a:rPr lang="en-US" sz="1200" b="1" dirty="0">
                <a:solidFill>
                  <a:srgbClr val="9FD0FF"/>
                </a:solidFill>
              </a:rPr>
              <a:t>1 - Restrições de teto: </a:t>
            </a:r>
            <a:pPr algn="l" indent="0" marL="0">
              <a:lnSpc>
                <a:spcPct val="110000"/>
              </a:lnSpc>
              <a:buNone/>
            </a:pPr>
            <a:r>
              <a:rPr lang="en-US" sz="1200" dirty="0">
                <a:solidFill>
                  <a:srgbClr val="FFFFFF"/>
                </a:solidFill>
              </a:rPr>
              <a:t>SBEG, SBGL, SBGR, SBPA, SBPF, SBSP</a:t>
            </a:r>
            <a:endParaRPr lang="en-US" sz="1200" dirty="0"/>
          </a:p>
          <a:p>
            <a:pPr algn="l" indent="0" marL="0">
              <a:lnSpc>
                <a:spcPct val="110000"/>
              </a:lnSpc>
              <a:buNone/>
            </a:pPr>
            <a:r>
              <a:rPr lang="en-US" sz="1200" b="1" dirty="0">
                <a:solidFill>
                  <a:srgbClr val="9FD0FF"/>
                </a:solidFill>
              </a:rPr>
              <a:t>2 - Restrições de visibilidade: </a:t>
            </a:r>
            <a:pPr algn="l" indent="0" marL="0">
              <a:lnSpc>
                <a:spcPct val="110000"/>
              </a:lnSpc>
              <a:buNone/>
            </a:pPr>
            <a:r>
              <a:rPr lang="en-US" sz="1200" dirty="0">
                <a:solidFill>
                  <a:srgbClr val="FFFFFF"/>
                </a:solidFill>
              </a:rPr>
              <a:t>Não houve.</a:t>
            </a:r>
            <a:endParaRPr lang="en-US" sz="1200" dirty="0"/>
          </a:p>
          <a:p>
            <a:pPr algn="l" indent="0" marL="0">
              <a:lnSpc>
                <a:spcPct val="110000"/>
              </a:lnSpc>
              <a:buNone/>
            </a:pPr>
            <a:r>
              <a:rPr lang="en-US" sz="1200" b="1" dirty="0">
                <a:solidFill>
                  <a:srgbClr val="9FD0FF"/>
                </a:solidFill>
              </a:rPr>
              <a:t>3 - Restrições de teto/visibilidade: </a:t>
            </a:r>
            <a:pPr algn="l" indent="0" marL="0">
              <a:lnSpc>
                <a:spcPct val="110000"/>
              </a:lnSpc>
              <a:buNone/>
            </a:pPr>
            <a:r>
              <a:rPr lang="en-US" sz="1200" dirty="0">
                <a:solidFill>
                  <a:srgbClr val="FFFFFF"/>
                </a:solidFill>
              </a:rPr>
              <a:t>Não houve.</a:t>
            </a:r>
            <a:endParaRPr lang="en-US" sz="120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914400"/>
        </p:xfrm>
        <a:graphic>
          <a:graphicData uri="http://schemas.openxmlformats.org/drawingml/2006/table">
            <a:tbl>
              <a:tblPr/>
              <a:tblGrid>
                <a:gridCol w="237744"/>
                <a:gridCol w="841248"/>
                <a:gridCol w="2029968"/>
              </a:tblGrid>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indent="0" marL="0">
                        <a:buNone/>
                      </a:pPr>
                      <a:r>
                        <a:rPr lang="en-US" sz="1000" b="1" dirty="0">
                          <a:solidFill>
                            <a:srgbClr val="111111"/>
                          </a:solidFill>
                        </a:rPr>
                        <a:t>VFR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 5.000 m e Teto ≥ 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indent="0" marL="0">
                        <a:buNone/>
                      </a:pPr>
                      <a:r>
                        <a:rPr lang="en-US" sz="1000" b="1" dirty="0">
                          <a:solidFill>
                            <a:srgbClr val="111111"/>
                          </a:solidFill>
                        </a:rPr>
                        <a:t>IFR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1.500–5.000 m ou Teto 600–1.500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indent="0" marL="0">
                        <a:buNone/>
                      </a:pPr>
                      <a:r>
                        <a:rPr lang="en-US" sz="1000" b="1" dirty="0">
                          <a:solidFill>
                            <a:srgbClr val="111111"/>
                          </a:solidFill>
                        </a:rPr>
                        <a:t>ABX MIN</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&lt; 1.500 m ou Teto &lt; 600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Satélite — América do Sul</a:t>
            </a:r>
            <a:endParaRPr lang="en-US" sz="900" dirty="0"/>
          </a:p>
        </p:txBody>
      </p:sp>
      <p:sp>
        <p:nvSpPr>
          <p:cNvPr id="4" name="Text 1"/>
          <p:cNvSpPr/>
          <p:nvPr/>
        </p:nvSpPr>
        <p:spPr>
          <a:xfrm>
            <a:off x="6186830" y="342900"/>
            <a:ext cx="240853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900" b="1" dirty="0">
                <a:solidFill>
                  <a:srgbClr val="FFFFFF"/>
                </a:solidFill>
              </a:rPr>
              <a:t>Imagem: 28/09/2026 10:40 UTC</a:t>
            </a:r>
            <a:endParaRPr lang="en-US" sz="900" dirty="0"/>
          </a:p>
        </p:txBody>
      </p:sp>
      <p:sp>
        <p:nvSpPr>
          <p:cNvPr id="5" name="Text 2"/>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DEA - 12:09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algn="r" indent="0" marL="0">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algn="r" indent="0" marL="0">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algn="r" indent="0" marL="0">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algn="r" indent="0" marL="0">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em vigor · consulta 28/09 12:09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de TS em vigor · consulta 28/09 12:09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Modelagem ECMWF — precipitação prevista (pico) · 2000 UTC 28/09 (rodada 28/09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28/09/2026 10:40 UTC</a:t>
            </a:r>
            <a:endParaRPr lang="en-US" sz="8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790042"/>
                <a:gridCol w="790042"/>
                <a:gridCol w="790042"/>
                <a:gridCol w="790042"/>
                <a:gridCol w="790042"/>
                <a:gridCol w="790042"/>
                <a:gridCol w="790042"/>
                <a:gridCol w="790042"/>
                <a:gridCol w="790042"/>
                <a:gridCol w="790042"/>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28/09/2026 10:40 UTC</a:t>
            </a:r>
            <a:endParaRPr lang="en-US" sz="80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580083"/>
                <a:gridCol w="1580083"/>
                <a:gridCol w="1580083"/>
                <a:gridCol w="1580083"/>
                <a:gridCol w="1580083"/>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28/09/2026 10:40 UTC</a:t>
            </a:r>
            <a:endParaRPr lang="en-US" sz="8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316736"/>
                <a:gridCol w="1316736"/>
                <a:gridCol w="1316736"/>
                <a:gridCol w="1316736"/>
                <a:gridCol w="1316736"/>
                <a:gridCol w="1316736"/>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28/09/2026 10:40 UTC</a:t>
            </a:r>
            <a:endParaRPr lang="en-US" sz="80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657454"/>
                <a:gridCol w="657454"/>
                <a:gridCol w="657454"/>
                <a:gridCol w="657454"/>
                <a:gridCol w="657454"/>
                <a:gridCol w="657454"/>
                <a:gridCol w="657454"/>
                <a:gridCol w="657454"/>
                <a:gridCol w="657454"/>
                <a:gridCol w="657454"/>
                <a:gridCol w="657454"/>
                <a:gridCol w="657454"/>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DZ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 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 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2026-09-28T12:09:56Z</dcterms:created>
  <dcterms:modified xsi:type="dcterms:W3CDTF">2026-09-28T12:09:56Z</dcterms:modified>
</cp:coreProperties>
</file>