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notesMasterIdLst>
    <p:notesMasterId r:id="rId15"/>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notesMaster" Target="notesMasters/notesMaster1.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29/09/2026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2S LETÍCIA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MAJ MARCON</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396" b="1" dirty="0">
                <a:solidFill>
                  <a:srgbClr val="9FD0FF"/>
                </a:solidFill>
              </a:rPr>
              <a:t>REGIÃO SUL: </a:t>
            </a:r>
            <a:pPr algn="just" indent="0" marL="0">
              <a:lnSpc>
                <a:spcPct val="150000"/>
              </a:lnSpc>
              <a:spcAft>
                <a:spcPts val="1500"/>
              </a:spcAft>
              <a:buNone/>
            </a:pPr>
            <a:r>
              <a:rPr lang="en-US" sz="1396" dirty="0">
                <a:solidFill>
                  <a:srgbClr val="FFFFFF"/>
                </a:solidFill>
              </a:rPr>
              <a:t>Previsão de restrição de teto e visibilidade devido à presença de névoa úmida/nevoeiro em SC e PR ao amanhecer. Áreas de instabilidade se intensificarão, favorecendo a ocorrência de trovoadas com chuva e ventos fortes no RS já no período da manhã e avançando, ainda pela manhã, sobre SC e PR, permanecendo ao longo dia. A noite, as formações livrarão o RS e permanecerão de forma isolada sobre PR e SC;</a:t>
            </a:r>
            <a:endParaRPr lang="en-US" sz="1396" dirty="0"/>
          </a:p>
          <a:p>
            <a:pPr algn="just" indent="0" marL="0">
              <a:lnSpc>
                <a:spcPct val="150000"/>
              </a:lnSpc>
              <a:buNone/>
            </a:pPr>
            <a:r>
              <a:rPr lang="en-US" sz="1396" b="1" dirty="0">
                <a:solidFill>
                  <a:srgbClr val="9FD0FF"/>
                </a:solidFill>
              </a:rPr>
              <a:t>REGIÃO SUDESTE: </a:t>
            </a:r>
            <a:pPr algn="just" indent="0" marL="0">
              <a:lnSpc>
                <a:spcPct val="150000"/>
              </a:lnSpc>
              <a:spcAft>
                <a:spcPts val="1500"/>
              </a:spcAft>
              <a:buNone/>
            </a:pPr>
            <a:r>
              <a:rPr lang="en-US" sz="1396" dirty="0">
                <a:solidFill>
                  <a:srgbClr val="FFFFFF"/>
                </a:solidFill>
              </a:rPr>
              <a:t>Previsão de restrição de teto e visibilidade devido a névoa úmida para TMA-SP, Vale do Paraíba, TMA-RJ, sul de MG e Zona da Mata. No período da tarde, áreas de instabilidade se intensificarão sobre SP, centro-sul de MG e áreas de serra do RJ, ocasionando trovoadas com chuva e restrições. A noite/madrugada, essas formações permanecem sobre TMA SP, oeste paulista e Vale do Paraíba;</a:t>
            </a:r>
            <a:endParaRPr lang="en-US" sz="1396" dirty="0"/>
          </a:p>
          <a:p>
            <a:pPr algn="just" indent="0" marL="0">
              <a:lnSpc>
                <a:spcPct val="150000"/>
              </a:lnSpc>
              <a:buNone/>
            </a:pPr>
            <a:r>
              <a:rPr lang="en-US" sz="1396" b="1" dirty="0">
                <a:solidFill>
                  <a:srgbClr val="9FD0FF"/>
                </a:solidFill>
              </a:rPr>
              <a:t>REGIÃO CENTRO-OESTE: </a:t>
            </a:r>
            <a:pPr algn="just" indent="0" marL="0">
              <a:lnSpc>
                <a:spcPct val="150000"/>
              </a:lnSpc>
              <a:spcAft>
                <a:spcPts val="1500"/>
              </a:spcAft>
              <a:buNone/>
            </a:pPr>
            <a:r>
              <a:rPr lang="en-US" sz="1396" dirty="0">
                <a:solidFill>
                  <a:srgbClr val="FFFFFF"/>
                </a:solidFill>
              </a:rPr>
              <a:t>Área de instabilidade devido a um cavado a oeste sobre do MS favorecerá a ocorrência de trovoadas sobre o estado acompanhadas de chuva e restrições no período da tarde até o anoitecer. A oeste e norte do MT, previsão de trovoadas isoladas com chuva;</a:t>
            </a:r>
            <a:endParaRPr lang="en-US" sz="1396" dirty="0"/>
          </a:p>
          <a:p>
            <a:pPr algn="just" indent="0" marL="0">
              <a:lnSpc>
                <a:spcPct val="150000"/>
              </a:lnSpc>
              <a:buNone/>
            </a:pPr>
            <a:r>
              <a:rPr lang="en-US" sz="1396" b="1" dirty="0">
                <a:solidFill>
                  <a:srgbClr val="9FD0FF"/>
                </a:solidFill>
              </a:rPr>
              <a:t>REGIÃO NORDESTE: </a:t>
            </a:r>
            <a:pPr algn="just" indent="0" marL="0">
              <a:lnSpc>
                <a:spcPct val="150000"/>
              </a:lnSpc>
              <a:spcAft>
                <a:spcPts val="1500"/>
              </a:spcAft>
              <a:buNone/>
            </a:pPr>
            <a:r>
              <a:rPr lang="en-US" sz="1396" dirty="0">
                <a:solidFill>
                  <a:srgbClr val="FFFFFF"/>
                </a:solidFill>
              </a:rPr>
              <a:t>Pela manhã, previsão de chuva leve no litoral entre NT e MO. Previsão de ventos fortes pra o litoral norte da região.</a:t>
            </a:r>
            <a:endParaRPr lang="en-US" sz="1396" dirty="0"/>
          </a:p>
          <a:p>
            <a:pPr algn="just" indent="0" marL="0">
              <a:lnSpc>
                <a:spcPct val="150000"/>
              </a:lnSpc>
              <a:buNone/>
            </a:pPr>
            <a:r>
              <a:rPr lang="en-US" sz="1396" b="1" dirty="0">
                <a:solidFill>
                  <a:srgbClr val="9FD0FF"/>
                </a:solidFill>
              </a:rPr>
              <a:t>REGIÃO NORTE: </a:t>
            </a:r>
            <a:pPr algn="just" indent="0" marL="0">
              <a:lnSpc>
                <a:spcPct val="150000"/>
              </a:lnSpc>
              <a:spcAft>
                <a:spcPts val="1500"/>
              </a:spcAft>
              <a:buNone/>
            </a:pPr>
            <a:r>
              <a:rPr lang="en-US" sz="1396" dirty="0">
                <a:solidFill>
                  <a:srgbClr val="FFFFFF"/>
                </a:solidFill>
              </a:rPr>
              <a:t>À tarde, a instabilidade se intensifica, com ocorrência de trovoadas com chuva centro, oeste, noroeste e sul. Previsão de restrição de visibilidade/teto com presença de névoa úmida/nevoeiro, sobre o centro-sul, oeste e noroeste da região.</a:t>
            </a:r>
            <a:endParaRPr lang="en-US" sz="1396"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10, 11, 14</a:t>
            </a:r>
            <a:endParaRPr lang="en-US" sz="1200" dirty="0"/>
          </a:p>
          <a:p>
            <a:pPr algn="l" indent="0" marL="0">
              <a:buNone/>
            </a:pPr>
            <a:r>
              <a:rPr lang="en-US" sz="1200" dirty="0">
                <a:solidFill>
                  <a:srgbClr val="FFFFFF"/>
                </a:solidFill>
              </a:rPr>
              <a:t>SBAZ: 33, 34, 35, 36, 37, 38</a:t>
            </a:r>
            <a:endParaRPr lang="en-US" sz="1200" dirty="0"/>
          </a:p>
          <a:p>
            <a:pPr algn="l" indent="0" marL="0">
              <a:buNone/>
            </a:pPr>
            <a:r>
              <a:rPr lang="en-US" sz="1200" dirty="0">
                <a:solidFill>
                  <a:srgbClr val="FFFFFF"/>
                </a:solidFill>
              </a:rPr>
              <a:t>SBCW: 17, 18, 19, 20, 25, 26</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SBEG   SBMN   SBPV   SBCY   SBMQ   SBCZ   SBIH   SBTT   SBMA   SBUY   SBYS   SBAQ   SBGP   SBKP   SBRP   SBSR   SBVG   SBML   SBAU   SGAS   SARE   SBUG   SBPK   SBNM   SBPF   SBPA   SBCO   SBCX   SBJA   SBCH   SBFL   SBNF   SBJV   SBCT   SBBI   SBFI   SBPG   SSGG   SBPO   SBCA   SBTD   SBPP   SBDB   SBCG   SBCR   SBTG   SBMG   SBLO   SBDN   SBSP   SBMT   SBGR   SBTA   SBGW   SBSC   SBAF</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SBCY   SAEZ   SUMU   SBCH   SBFL   SBFI   SBPG   SBPA   SBCO   SBPK   SBBG   SBSM   SBFZ   SBNT   SBSG</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29/09 12:05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SBEG, SBJV, SBPF</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Não houve.</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SBFL, SBPA</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760720"/>
            <a:ext cx="2377440" cy="640080"/>
          </a:xfrm>
          <a:prstGeom prst="roundRect">
            <a:avLst>
              <a:gd name="adj" fmla="val 7143"/>
            </a:avLst>
          </a:prstGeom>
          <a:solidFill>
            <a:srgbClr val="000000">
              <a:alpha val="55000"/>
            </a:srgbClr>
          </a:solidFill>
          <a:ln/>
        </p:spPr>
      </p:sp>
      <p:sp>
        <p:nvSpPr>
          <p:cNvPr id="5" name="Text 2"/>
          <p:cNvSpPr/>
          <p:nvPr/>
        </p:nvSpPr>
        <p:spPr>
          <a:xfrm>
            <a:off x="246888" y="5788152"/>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46888" y="5989320"/>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sp>
        <p:nvSpPr>
          <p:cNvPr id="7" name="Text 4"/>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- 12:05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29/09 12:05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29/09 12:05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29/09 (rodada 29/09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1"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SHRA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 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3968496"/>
            <a:ext cx="2377440" cy="640080"/>
          </a:xfrm>
          <a:prstGeom prst="roundRect">
            <a:avLst>
              <a:gd name="adj" fmla="val 7143"/>
            </a:avLst>
          </a:prstGeom>
          <a:solidFill>
            <a:srgbClr val="000000">
              <a:alpha val="55000"/>
            </a:srgbClr>
          </a:solidFill>
          <a:ln/>
        </p:spPr>
      </p:sp>
      <p:sp>
        <p:nvSpPr>
          <p:cNvPr id="5" name="Text 2"/>
          <p:cNvSpPr/>
          <p:nvPr/>
        </p:nvSpPr>
        <p:spPr>
          <a:xfrm>
            <a:off x="201168" y="3995928"/>
            <a:ext cx="2249424" cy="201168"/>
          </a:xfrm>
          <a:prstGeom prst="rect">
            <a:avLst/>
          </a:prstGeom>
          <a:noFill/>
          <a:ln/>
        </p:spPr>
        <p:txBody>
          <a:bodyPr wrap="square" rtlCol="0" anchor="ctr"/>
          <a:lstStyle/>
          <a:p>
            <a:pPr algn="l" indent="0" marL="0">
              <a:buNone/>
            </a:pPr>
            <a:r>
              <a:rPr lang="en-US" sz="800" b="1" dirty="0">
                <a:solidFill>
                  <a:srgbClr val="EAF1FB"/>
                </a:solidFill>
              </a:rPr>
              <a:t>Realçada · REDEMET</a:t>
            </a:r>
            <a:endParaRPr lang="en-US" sz="800" dirty="0"/>
          </a:p>
        </p:txBody>
      </p:sp>
      <p:sp>
        <p:nvSpPr>
          <p:cNvPr id="6" name="Text 3"/>
          <p:cNvSpPr/>
          <p:nvPr/>
        </p:nvSpPr>
        <p:spPr>
          <a:xfrm>
            <a:off x="201168" y="4197096"/>
            <a:ext cx="2249424" cy="365760"/>
          </a:xfrm>
          <a:prstGeom prst="rect">
            <a:avLst/>
          </a:prstGeom>
          <a:noFill/>
          <a:ln/>
        </p:spPr>
        <p:txBody>
          <a:bodyPr wrap="square" rtlCol="0" anchor="t"/>
          <a:lstStyle/>
          <a:p>
            <a:pPr algn="l" indent="0" marL="0">
              <a:buNone/>
            </a:pPr>
            <a:r>
              <a:rPr lang="en-US" sz="700" dirty="0">
                <a:solidFill>
                  <a:srgbClr val="DBE7F8"/>
                </a:solidFill>
              </a:rPr>
              <a:t>Imagem realçada REDEMET — cores vivas = topos mais frios/convecção intensa</a:t>
            </a:r>
            <a:endParaRPr lang="en-US" sz="70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531266">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T/V/RAJ 27KT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531266">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T/V/RAJ 25KT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395935">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BR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13</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2026-09-29T12:06:58Z</dcterms:created>
  <dcterms:modified xsi:type="dcterms:W3CDTF">2026-09-29T12:06:58Z</dcterms:modified>
</cp:coreProperties>
</file>