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30/09/2026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SO VIEIRA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TEN PIERRE</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543" b="1" dirty="0">
                <a:solidFill>
                  <a:srgbClr val="9FD0FF"/>
                </a:solidFill>
              </a:rPr>
              <a:t>REGIÃO SUL: </a:t>
            </a:r>
            <a:pPr algn="just" indent="0" marL="0">
              <a:lnSpc>
                <a:spcPct val="150000"/>
              </a:lnSpc>
              <a:spcAft>
                <a:spcPts val="1600"/>
              </a:spcAft>
              <a:buNone/>
            </a:pPr>
            <a:r>
              <a:rPr lang="en-US" sz="1543" dirty="0">
                <a:solidFill>
                  <a:srgbClr val="FFFFFF"/>
                </a:solidFill>
              </a:rPr>
              <a:t>TEMPO SEVERO — Ciclone extratropical com TSRA, granizo, rajadas intensas e risco de TEMPESTADES no RS/SC/PR no dia 30. Melhora gradual na madrugada do dia 01. Ventos até 30–35 kt no litoral.</a:t>
            </a:r>
            <a:endParaRPr lang="en-US" sz="1543" dirty="0"/>
          </a:p>
          <a:p>
            <a:pPr algn="just" indent="0" marL="0">
              <a:lnSpc>
                <a:spcPct val="150000"/>
              </a:lnSpc>
              <a:buNone/>
            </a:pPr>
            <a:r>
              <a:rPr lang="en-US" sz="1543" b="1" dirty="0">
                <a:solidFill>
                  <a:srgbClr val="9FD0FF"/>
                </a:solidFill>
              </a:rPr>
              <a:t>REGIÃO SUDESTE: </a:t>
            </a:r>
            <a:pPr algn="just" indent="0" marL="0">
              <a:lnSpc>
                <a:spcPct val="150000"/>
              </a:lnSpc>
              <a:spcAft>
                <a:spcPts val="1600"/>
              </a:spcAft>
              <a:buNone/>
            </a:pPr>
            <a:r>
              <a:rPr lang="en-US" sz="1543" dirty="0">
                <a:solidFill>
                  <a:srgbClr val="FFFFFF"/>
                </a:solidFill>
              </a:rPr>
              <a:t>Onda de calor — máximas de 39°C (BH/RJ) e 35°C (SP) no dia 30. Frente fria avança no dia 01 com chuva e trovoadas no sul/leste de SP, sul de MG e RJ. FG/BR ao amanhecer do dia 30.</a:t>
            </a:r>
            <a:endParaRPr lang="en-US" sz="1543" dirty="0"/>
          </a:p>
          <a:p>
            <a:pPr algn="just" indent="0" marL="0">
              <a:lnSpc>
                <a:spcPct val="150000"/>
              </a:lnSpc>
              <a:buNone/>
            </a:pPr>
            <a:r>
              <a:rPr lang="en-US" sz="1543" b="1" dirty="0">
                <a:solidFill>
                  <a:srgbClr val="9FD0FF"/>
                </a:solidFill>
              </a:rPr>
              <a:t>REGIÃO CENTRO-OESTE: </a:t>
            </a:r>
            <a:pPr algn="just" indent="0" marL="0">
              <a:lnSpc>
                <a:spcPct val="150000"/>
              </a:lnSpc>
              <a:spcAft>
                <a:spcPts val="1600"/>
              </a:spcAft>
              <a:buNone/>
            </a:pPr>
            <a:r>
              <a:rPr lang="en-US" sz="1543" dirty="0">
                <a:solidFill>
                  <a:srgbClr val="FFFFFF"/>
                </a:solidFill>
              </a:rPr>
              <a:t>TSRA isoladas à tarde (MS/GO/sul de MT). Frente fria atinge sul/leste de MS no dia 01 com queda térmica. Calor intenso (36–38°C) e UR 20–30% em GO/DF/MT norte.</a:t>
            </a:r>
            <a:endParaRPr lang="en-US" sz="1543" dirty="0"/>
          </a:p>
          <a:p>
            <a:pPr algn="just" indent="0" marL="0">
              <a:lnSpc>
                <a:spcPct val="150000"/>
              </a:lnSpc>
              <a:buNone/>
            </a:pPr>
            <a:r>
              <a:rPr lang="en-US" sz="1543" b="1" dirty="0">
                <a:solidFill>
                  <a:srgbClr val="9FD0FF"/>
                </a:solidFill>
              </a:rPr>
              <a:t>REGIÃO NORDESTE: </a:t>
            </a:r>
            <a:pPr algn="just" indent="0" marL="0">
              <a:lnSpc>
                <a:spcPct val="150000"/>
              </a:lnSpc>
              <a:spcAft>
                <a:spcPts val="1600"/>
              </a:spcAft>
              <a:buNone/>
            </a:pPr>
            <a:r>
              <a:rPr lang="en-US" sz="1543" dirty="0">
                <a:solidFill>
                  <a:srgbClr val="FFFFFF"/>
                </a:solidFill>
              </a:rPr>
              <a:t>Ar seco e calor intenso no interior (UR 20–30%). Pancadas isoladas no litoral leste (BA–RN). Ventos até 25 kt no litoral.</a:t>
            </a:r>
            <a:endParaRPr lang="en-US" sz="1543" dirty="0"/>
          </a:p>
          <a:p>
            <a:pPr algn="just" indent="0" marL="0">
              <a:lnSpc>
                <a:spcPct val="150000"/>
              </a:lnSpc>
              <a:buNone/>
            </a:pPr>
            <a:r>
              <a:rPr lang="en-US" sz="1543" b="1" dirty="0">
                <a:solidFill>
                  <a:srgbClr val="9FD0FF"/>
                </a:solidFill>
              </a:rPr>
              <a:t>REGIÃO NORTE: </a:t>
            </a:r>
            <a:pPr algn="just" indent="0" marL="0">
              <a:lnSpc>
                <a:spcPct val="150000"/>
              </a:lnSpc>
              <a:spcAft>
                <a:spcPts val="1600"/>
              </a:spcAft>
              <a:buNone/>
            </a:pPr>
            <a:r>
              <a:rPr lang="en-US" sz="1543" dirty="0">
                <a:solidFill>
                  <a:srgbClr val="FFFFFF"/>
                </a:solidFill>
              </a:rPr>
              <a:t>Calor intenso (36–38°C) e ar muito seco —  visibilidade reduzida por fumaça (FU) em áreas de queimadas (AM/RO/AC). TSRA isoladas à tarde no noroeste do AM/norte do PA/AP.</a:t>
            </a:r>
            <a:endParaRPr lang="en-US" sz="1543"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10, 11, 9</a:t>
            </a:r>
            <a:endParaRPr lang="en-US" sz="1200" dirty="0"/>
          </a:p>
          <a:p>
            <a:pPr algn="l" indent="0" marL="0">
              <a:buNone/>
            </a:pPr>
            <a:r>
              <a:rPr lang="en-US" sz="1200" dirty="0">
                <a:solidFill>
                  <a:srgbClr val="FFFFFF"/>
                </a:solidFill>
              </a:rPr>
              <a:t>SBAZ: 44, 45, 46, 47, 48</a:t>
            </a:r>
            <a:endParaRPr lang="en-US" sz="1200" dirty="0"/>
          </a:p>
          <a:p>
            <a:pPr algn="l" indent="0" marL="0">
              <a:buNone/>
            </a:pPr>
            <a:r>
              <a:rPr lang="en-US" sz="1200" dirty="0">
                <a:solidFill>
                  <a:srgbClr val="FFFFFF"/>
                </a:solidFill>
              </a:rPr>
              <a:t>SBBS: 13, 14</a:t>
            </a:r>
            <a:endParaRPr lang="en-US" sz="1200" dirty="0"/>
          </a:p>
          <a:p>
            <a:pPr algn="l" indent="0" marL="0">
              <a:buNone/>
            </a:pPr>
            <a:r>
              <a:rPr lang="en-US" sz="1200" dirty="0">
                <a:solidFill>
                  <a:srgbClr val="FFFFFF"/>
                </a:solidFill>
              </a:rPr>
              <a:t>SBCW: 14, 15, 16, 17</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SBEG   SBMN   SBBV   SBPV   SBRB   SBCY   SBBE   SBCZ   SBUA   SBCC   SBTT   SBRD   SBBW   SBBP   SBGP   SBJD   SBKP   SBSJ   SDAM   SBJA   SBCH   SBFL   SBNF   SBJV   SBCT   SBBI   SBFI   SBPG   SSGG   SBPO   SBCA   SBTD   SBPP   SBDB   SBDO   SBCG   SBCR   SBMG   SBLO   SBDN   SBSP   SBMT   SBGR   SBTA   SBGW   SBJR   SBRJ   SBGL   SBES   SBCP</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SUMU   SBPP   SBJR   SBRJ   SBGL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30/09 12:03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SBFI, SBPF</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SBKP</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Não houve.</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760720"/>
            <a:ext cx="2377440" cy="640080"/>
          </a:xfrm>
          <a:prstGeom prst="roundRect">
            <a:avLst>
              <a:gd name="adj" fmla="val 7143"/>
            </a:avLst>
          </a:prstGeom>
          <a:solidFill>
            <a:srgbClr val="000000">
              <a:alpha val="55000"/>
            </a:srgbClr>
          </a:solidFill>
          <a:ln/>
        </p:spPr>
      </p:sp>
      <p:sp>
        <p:nvSpPr>
          <p:cNvPr id="5" name="Text 2"/>
          <p:cNvSpPr/>
          <p:nvPr/>
        </p:nvSpPr>
        <p:spPr>
          <a:xfrm>
            <a:off x="246888" y="5788152"/>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46888" y="5989320"/>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sp>
        <p:nvSpPr>
          <p:cNvPr id="7" name="Text 4"/>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- 12:03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30/09 12:03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30/09 12:03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30/09 (rodada 30/09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2026-09-30T12:03:12Z</dcterms:created>
  <dcterms:modified xsi:type="dcterms:W3CDTF">2026-09-30T12:03:12Z</dcterms:modified>
</cp:coreProperties>
</file>