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05" d="100"/>
          <a:sy n="105" d="100"/>
        </p:scale>
        <p:origin x="17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7326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960120"/>
            <a:ext cx="8229600" cy="822960"/>
          </a:xfrm>
          <a:prstGeom prst="rect">
            <a:avLst/>
          </a:prstGeom>
          <a:noFill/>
          <a:ln/>
          <a:effectLst>
            <a:outerShdw blurRad="50800" dist="25400" dir="2700000" algn="bl" rotWithShape="0">
              <a:srgbClr val="000000">
                <a:alpha val="70000"/>
              </a:srgbClr>
            </a:outerShdw>
          </a:effectLst>
        </p:spPr>
        <p:txBody>
          <a:bodyPr wrap="square" rtlCol="0" anchor="ctr"/>
          <a:lstStyle/>
          <a:p>
            <a:pPr marL="0" indent="0" algn="ctr">
              <a:buNone/>
            </a:pPr>
            <a:r>
              <a:rPr lang="en-US" sz="3400" b="1" dirty="0">
                <a:solidFill>
                  <a:srgbClr val="FFFFFF"/>
                </a:solidFill>
              </a:rPr>
              <a:t>BRIEFING REGIONAL DIÁRIO</a:t>
            </a:r>
            <a:endParaRPr lang="en-US" sz="3400" dirty="0"/>
          </a:p>
        </p:txBody>
      </p:sp>
      <p:sp>
        <p:nvSpPr>
          <p:cNvPr id="3" name="Text 1"/>
          <p:cNvSpPr/>
          <p:nvPr/>
        </p:nvSpPr>
        <p:spPr>
          <a:xfrm>
            <a:off x="722376" y="2928366"/>
            <a:ext cx="7680960" cy="411480"/>
          </a:xfrm>
          <a:prstGeom prst="rect">
            <a:avLst/>
          </a:prstGeom>
          <a:noFill/>
          <a:ln/>
        </p:spPr>
        <p:txBody>
          <a:bodyPr wrap="square" rtlCol="0" anchor="ctr"/>
          <a:lstStyle/>
          <a:p>
            <a:pPr marL="0" indent="0">
              <a:buNone/>
            </a:pPr>
            <a:r>
              <a:rPr lang="en-US" sz="1800" dirty="0">
                <a:solidFill>
                  <a:srgbClr val="FFFFFF"/>
                </a:solidFill>
              </a:rPr>
              <a:t>Confeccionado em: 01/10/2026</a:t>
            </a:r>
            <a:endParaRPr lang="en-US" sz="1800" dirty="0"/>
          </a:p>
        </p:txBody>
      </p:sp>
      <p:sp>
        <p:nvSpPr>
          <p:cNvPr id="4" name="Text 2"/>
          <p:cNvSpPr/>
          <p:nvPr/>
        </p:nvSpPr>
        <p:spPr>
          <a:xfrm>
            <a:off x="722376" y="4025646"/>
            <a:ext cx="7680960" cy="411480"/>
          </a:xfrm>
          <a:prstGeom prst="rect">
            <a:avLst/>
          </a:prstGeom>
          <a:noFill/>
          <a:ln/>
        </p:spPr>
        <p:txBody>
          <a:bodyPr wrap="square" rtlCol="0" anchor="ctr"/>
          <a:lstStyle/>
          <a:p>
            <a:pPr marL="0" indent="0">
              <a:buNone/>
            </a:pPr>
            <a:r>
              <a:rPr lang="en-US" sz="2000" b="1" dirty="0">
                <a:solidFill>
                  <a:srgbClr val="FFFFFF"/>
                </a:solidFill>
              </a:rPr>
              <a:t>Confeccionado por: 1S CINTRA</a:t>
            </a:r>
            <a:endParaRPr lang="en-US" sz="2000" dirty="0"/>
          </a:p>
        </p:txBody>
      </p:sp>
      <p:sp>
        <p:nvSpPr>
          <p:cNvPr id="5" name="Text 3"/>
          <p:cNvSpPr/>
          <p:nvPr/>
        </p:nvSpPr>
        <p:spPr>
          <a:xfrm>
            <a:off x="722376" y="4528566"/>
            <a:ext cx="7680960" cy="411480"/>
          </a:xfrm>
          <a:prstGeom prst="rect">
            <a:avLst/>
          </a:prstGeom>
          <a:noFill/>
          <a:ln/>
        </p:spPr>
        <p:txBody>
          <a:bodyPr wrap="square" rtlCol="0" anchor="ctr"/>
          <a:lstStyle/>
          <a:p>
            <a:pPr marL="0" indent="0">
              <a:buNone/>
            </a:pPr>
            <a:r>
              <a:rPr lang="en-US" sz="2000" b="1" dirty="0">
                <a:solidFill>
                  <a:srgbClr val="FFFFFF"/>
                </a:solidFill>
              </a:rPr>
              <a:t>Previsor: CAP ROSETTE</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C3D"/>
        </a:solidFill>
        <a:effectLst/>
      </p:bgPr>
    </p:bg>
    <p:spTree>
      <p:nvGrpSpPr>
        <p:cNvPr id="1" name=""/>
        <p:cNvGrpSpPr/>
        <p:nvPr/>
      </p:nvGrpSpPr>
      <p:grpSpPr>
        <a:xfrm>
          <a:off x="0" y="0"/>
          <a:ext cx="0" cy="0"/>
          <a:chOff x="0" y="0"/>
          <a:chExt cx="0" cy="0"/>
        </a:xfrm>
      </p:grpSpPr>
      <p:sp>
        <p:nvSpPr>
          <p:cNvPr id="2" name="Text 0"/>
          <p:cNvSpPr/>
          <p:nvPr/>
        </p:nvSpPr>
        <p:spPr>
          <a:xfrm>
            <a:off x="457200" y="320040"/>
            <a:ext cx="8229600" cy="548640"/>
          </a:xfrm>
          <a:prstGeom prst="rect">
            <a:avLst/>
          </a:prstGeom>
          <a:noFill/>
          <a:ln/>
        </p:spPr>
        <p:txBody>
          <a:bodyPr wrap="square" rtlCol="0" anchor="ctr"/>
          <a:lstStyle/>
          <a:p>
            <a:pPr marL="0" indent="0" algn="ctr">
              <a:buNone/>
            </a:pPr>
            <a:r>
              <a:rPr lang="en-US" sz="2200" b="1" dirty="0">
                <a:solidFill>
                  <a:srgbClr val="CFE0FF"/>
                </a:solidFill>
              </a:rPr>
              <a:t>PREVISÃO PARA AS REGIÕES</a:t>
            </a:r>
            <a:endParaRPr lang="en-US" sz="2200" dirty="0"/>
          </a:p>
        </p:txBody>
      </p:sp>
      <p:sp>
        <p:nvSpPr>
          <p:cNvPr id="3" name="Text 1"/>
          <p:cNvSpPr/>
          <p:nvPr/>
        </p:nvSpPr>
        <p:spPr>
          <a:xfrm>
            <a:off x="640080" y="1051560"/>
            <a:ext cx="7863840" cy="5394960"/>
          </a:xfrm>
          <a:prstGeom prst="rect">
            <a:avLst/>
          </a:prstGeom>
          <a:noFill/>
          <a:ln/>
        </p:spPr>
        <p:txBody>
          <a:bodyPr wrap="square" rtlCol="0" anchor="t">
            <a:normAutofit/>
          </a:bodyPr>
          <a:lstStyle/>
          <a:p>
            <a:pPr marL="0" indent="0" algn="just">
              <a:lnSpc>
                <a:spcPct val="150000"/>
              </a:lnSpc>
              <a:buNone/>
            </a:pPr>
            <a:r>
              <a:rPr lang="en-US" sz="1359" b="1" dirty="0">
                <a:solidFill>
                  <a:srgbClr val="9FD0FF"/>
                </a:solidFill>
              </a:rPr>
              <a:t>REGIÃO SUL: </a:t>
            </a:r>
            <a:r>
              <a:rPr lang="en-US" sz="1359" dirty="0">
                <a:solidFill>
                  <a:srgbClr val="FFFFFF"/>
                </a:solidFill>
              </a:rPr>
              <a:t>Áreas de instabilidade associadas passagem de sistema frontal provocam chuva e trovoadas em SC e PR durante o dia 01, com possibilidade de chuva e restrições de teto principalmente no norte e leste desses estados. Massa de ar mais fria e estável sobre o RS. Na manhã do dia 02, predomínio de tempo estável, com temperaturas baixas e possibilidade de nevoeiro em áreas isoladas.</a:t>
            </a:r>
            <a:endParaRPr lang="en-US" sz="1359" dirty="0"/>
          </a:p>
          <a:p>
            <a:pPr marL="0" indent="0" algn="just">
              <a:lnSpc>
                <a:spcPct val="150000"/>
              </a:lnSpc>
              <a:buNone/>
            </a:pPr>
            <a:r>
              <a:rPr lang="en-US" sz="1359" b="1" dirty="0">
                <a:solidFill>
                  <a:srgbClr val="9FD0FF"/>
                </a:solidFill>
              </a:rPr>
              <a:t>REGIÃO SUDESTE: </a:t>
            </a:r>
            <a:r>
              <a:rPr lang="en-US" sz="1359" dirty="0">
                <a:solidFill>
                  <a:srgbClr val="FFFFFF"/>
                </a:solidFill>
              </a:rPr>
              <a:t>Frente fria avança sobre a região a partir da tarde do dia 01, provocando chuva e trovoadas no sul e leste de SP, sul de MG e RJ, com possibilidade de chuva, trovoadas e rajadas de vento. A instabilidade se intensifica ao longo do dia, especialmente sobre a Serra do Mar. Na manhã do dia 02, persistem áreas de chuva e trovoadas no RJ e leste de SP, com melhora gradual nas demais áreas.</a:t>
            </a:r>
            <a:endParaRPr lang="en-US" sz="1359" dirty="0"/>
          </a:p>
          <a:p>
            <a:pPr marL="0" indent="0" algn="just">
              <a:lnSpc>
                <a:spcPct val="150000"/>
              </a:lnSpc>
              <a:buNone/>
            </a:pPr>
            <a:r>
              <a:rPr lang="en-US" sz="1359" b="1" dirty="0">
                <a:solidFill>
                  <a:srgbClr val="9FD0FF"/>
                </a:solidFill>
              </a:rPr>
              <a:t>REGIÃO CENTRO-OESTE: </a:t>
            </a:r>
            <a:r>
              <a:rPr lang="en-US" sz="1359" dirty="0">
                <a:solidFill>
                  <a:srgbClr val="FFFFFF"/>
                </a:solidFill>
              </a:rPr>
              <a:t>Trovoadas isoladas à tarde em MS, GO e sul de MT. Frente fria atinge o sul/leste de MS no dia 01, com chuva, trovoadas e queda de temperatura. Calor intenso em GO, DF e norte de MT, com máximas de 36-38°C e UR de 20-30%. Na manhã do dia 02, instabilidade em MS e tempo quente e seco nas demais áreas.</a:t>
            </a:r>
            <a:endParaRPr lang="en-US" sz="1359" dirty="0"/>
          </a:p>
          <a:p>
            <a:pPr marL="0" indent="0" algn="just">
              <a:lnSpc>
                <a:spcPct val="150000"/>
              </a:lnSpc>
              <a:buNone/>
            </a:pPr>
            <a:r>
              <a:rPr lang="en-US" sz="1359" b="1" dirty="0">
                <a:solidFill>
                  <a:srgbClr val="9FD0FF"/>
                </a:solidFill>
              </a:rPr>
              <a:t>REGIÃO NORDESTE: </a:t>
            </a:r>
            <a:r>
              <a:rPr lang="en-US" sz="1359" dirty="0">
                <a:solidFill>
                  <a:srgbClr val="FFFFFF"/>
                </a:solidFill>
              </a:rPr>
              <a:t>Predomínio de tempo quente e seco no interior, com possibilidade de pancadas isoladas no sul do MA e PI. No litoral leste, chuva fraca e isolada. Na manhã do dia 02, manutenção do tempo quente e seco no interior.</a:t>
            </a:r>
            <a:endParaRPr lang="en-US" sz="1359" dirty="0"/>
          </a:p>
          <a:p>
            <a:pPr marL="0" indent="0" algn="just">
              <a:lnSpc>
                <a:spcPct val="150000"/>
              </a:lnSpc>
              <a:buNone/>
            </a:pPr>
            <a:r>
              <a:rPr lang="en-US" sz="1359" b="1" dirty="0">
                <a:solidFill>
                  <a:srgbClr val="9FD0FF"/>
                </a:solidFill>
              </a:rPr>
              <a:t>REGIÃO NORTE: </a:t>
            </a:r>
            <a:r>
              <a:rPr lang="en-US" sz="1359" dirty="0">
                <a:solidFill>
                  <a:srgbClr val="FFFFFF"/>
                </a:solidFill>
              </a:rPr>
              <a:t>Instabilidade concentrada no oeste da região, com pancadas de chuva e trovoadas, principalmente no AM, AC e RO. No PA, predomínio de tempo quente, com pancadas isoladas. Na manhã do dia 02, manutenção da instabilidade no oeste.</a:t>
            </a:r>
            <a:endParaRPr lang="en-US" sz="1359"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C3D"/>
        </a:solidFill>
        <a:effectLst/>
      </p:bgPr>
    </p:bg>
    <p:spTree>
      <p:nvGrpSpPr>
        <p:cNvPr id="1" name=""/>
        <p:cNvGrpSpPr/>
        <p:nvPr/>
      </p:nvGrpSpPr>
      <p:grpSpPr>
        <a:xfrm>
          <a:off x="0" y="0"/>
          <a:ext cx="0" cy="0"/>
          <a:chOff x="0" y="0"/>
          <a:chExt cx="0" cy="0"/>
        </a:xfrm>
      </p:grpSpPr>
      <p:sp>
        <p:nvSpPr>
          <p:cNvPr id="2" name="Text 0"/>
          <p:cNvSpPr/>
          <p:nvPr/>
        </p:nvSpPr>
        <p:spPr>
          <a:xfrm>
            <a:off x="457200" y="274320"/>
            <a:ext cx="8229600" cy="457200"/>
          </a:xfrm>
          <a:prstGeom prst="rect">
            <a:avLst/>
          </a:prstGeom>
          <a:noFill/>
          <a:ln/>
        </p:spPr>
        <p:txBody>
          <a:bodyPr wrap="square" rtlCol="0" anchor="ctr"/>
          <a:lstStyle/>
          <a:p>
            <a:pPr marL="0" indent="0" algn="ctr">
              <a:buNone/>
            </a:pPr>
            <a:r>
              <a:rPr lang="en-US" sz="1800" b="1" dirty="0">
                <a:solidFill>
                  <a:srgbClr val="FFFFFF"/>
                </a:solidFill>
              </a:rPr>
              <a:t>BRIEFING REGIONAL DIÁRIO</a:t>
            </a:r>
            <a:endParaRPr lang="en-US" sz="1800" dirty="0"/>
          </a:p>
        </p:txBody>
      </p:sp>
      <p:sp>
        <p:nvSpPr>
          <p:cNvPr id="3" name="Shape 1"/>
          <p:cNvSpPr/>
          <p:nvPr/>
        </p:nvSpPr>
        <p:spPr>
          <a:xfrm>
            <a:off x="274320" y="960120"/>
            <a:ext cx="2834640" cy="5577840"/>
          </a:xfrm>
          <a:prstGeom prst="roundRect">
            <a:avLst>
              <a:gd name="adj" fmla="val 1935"/>
            </a:avLst>
          </a:prstGeom>
          <a:solidFill>
            <a:srgbClr val="0E2038"/>
          </a:solidFill>
          <a:ln w="12700">
            <a:solidFill>
              <a:srgbClr val="2E4E7A"/>
            </a:solidFill>
            <a:prstDash val="solid"/>
          </a:ln>
        </p:spPr>
      </p:sp>
      <p:sp>
        <p:nvSpPr>
          <p:cNvPr id="4" name="Text 2"/>
          <p:cNvSpPr/>
          <p:nvPr/>
        </p:nvSpPr>
        <p:spPr>
          <a:xfrm>
            <a:off x="365760" y="1051560"/>
            <a:ext cx="2651760" cy="457200"/>
          </a:xfrm>
          <a:prstGeom prst="rect">
            <a:avLst/>
          </a:prstGeom>
          <a:noFill/>
          <a:ln/>
        </p:spPr>
        <p:txBody>
          <a:bodyPr wrap="square" rtlCol="0" anchor="ctr"/>
          <a:lstStyle/>
          <a:p>
            <a:pPr marL="0" indent="0" algn="ctr">
              <a:buNone/>
            </a:pPr>
            <a:r>
              <a:rPr lang="en-US" sz="1250" b="1" dirty="0">
                <a:solidFill>
                  <a:srgbClr val="CFE0FF"/>
                </a:solidFill>
              </a:rPr>
              <a:t>SIGMET em vigor</a:t>
            </a:r>
            <a:endParaRPr lang="en-US" sz="1250" dirty="0"/>
          </a:p>
        </p:txBody>
      </p:sp>
      <p:sp>
        <p:nvSpPr>
          <p:cNvPr id="5" name="Text 3"/>
          <p:cNvSpPr/>
          <p:nvPr/>
        </p:nvSpPr>
        <p:spPr>
          <a:xfrm>
            <a:off x="411480" y="1554480"/>
            <a:ext cx="2560320" cy="5029200"/>
          </a:xfrm>
          <a:prstGeom prst="rect">
            <a:avLst/>
          </a:prstGeom>
          <a:noFill/>
          <a:ln/>
        </p:spPr>
        <p:txBody>
          <a:bodyPr wrap="square" rtlCol="0" anchor="t"/>
          <a:lstStyle/>
          <a:p>
            <a:pPr marL="0" indent="0" algn="l">
              <a:buNone/>
            </a:pPr>
            <a:r>
              <a:rPr lang="en-US" sz="1200" dirty="0">
                <a:solidFill>
                  <a:srgbClr val="FFFFFF"/>
                </a:solidFill>
              </a:rPr>
              <a:t>SBAO: 8, 9, 10, 12, 14</a:t>
            </a:r>
            <a:endParaRPr lang="en-US" sz="1200" dirty="0"/>
          </a:p>
          <a:p>
            <a:pPr marL="0" indent="0" algn="l">
              <a:buNone/>
            </a:pPr>
            <a:r>
              <a:rPr lang="en-US" sz="1200" dirty="0">
                <a:solidFill>
                  <a:srgbClr val="FFFFFF"/>
                </a:solidFill>
              </a:rPr>
              <a:t>SBAZ: 39, 40</a:t>
            </a:r>
            <a:endParaRPr lang="en-US" sz="1200" dirty="0"/>
          </a:p>
          <a:p>
            <a:pPr marL="0" indent="0" algn="l">
              <a:buNone/>
            </a:pPr>
            <a:r>
              <a:rPr lang="en-US" sz="1200" dirty="0">
                <a:solidFill>
                  <a:srgbClr val="FFFFFF"/>
                </a:solidFill>
              </a:rPr>
              <a:t>SBBS: 9</a:t>
            </a:r>
            <a:endParaRPr lang="en-US" sz="1200" dirty="0"/>
          </a:p>
          <a:p>
            <a:pPr marL="0" indent="0" algn="l">
              <a:buNone/>
            </a:pPr>
            <a:r>
              <a:rPr lang="en-US" sz="1200" dirty="0">
                <a:solidFill>
                  <a:srgbClr val="FFFFFF"/>
                </a:solidFill>
              </a:rPr>
              <a:t>SBCW: 38, 40, 41, 45, 47</a:t>
            </a:r>
            <a:endParaRPr lang="en-US" sz="1200" dirty="0"/>
          </a:p>
        </p:txBody>
      </p:sp>
      <p:sp>
        <p:nvSpPr>
          <p:cNvPr id="6" name="Shape 4"/>
          <p:cNvSpPr/>
          <p:nvPr/>
        </p:nvSpPr>
        <p:spPr>
          <a:xfrm>
            <a:off x="3200400" y="960120"/>
            <a:ext cx="2834640" cy="5577840"/>
          </a:xfrm>
          <a:prstGeom prst="roundRect">
            <a:avLst>
              <a:gd name="adj" fmla="val 1935"/>
            </a:avLst>
          </a:prstGeom>
          <a:solidFill>
            <a:srgbClr val="0E2038"/>
          </a:solidFill>
          <a:ln w="12700">
            <a:solidFill>
              <a:srgbClr val="2E4E7A"/>
            </a:solidFill>
            <a:prstDash val="solid"/>
          </a:ln>
        </p:spPr>
      </p:sp>
      <p:sp>
        <p:nvSpPr>
          <p:cNvPr id="7" name="Text 5"/>
          <p:cNvSpPr/>
          <p:nvPr/>
        </p:nvSpPr>
        <p:spPr>
          <a:xfrm>
            <a:off x="3291840" y="1051560"/>
            <a:ext cx="2651760" cy="457200"/>
          </a:xfrm>
          <a:prstGeom prst="rect">
            <a:avLst/>
          </a:prstGeom>
          <a:noFill/>
          <a:ln/>
        </p:spPr>
        <p:txBody>
          <a:bodyPr wrap="square" rtlCol="0" anchor="ctr"/>
          <a:lstStyle/>
          <a:p>
            <a:pPr marL="0" indent="0" algn="ctr">
              <a:buNone/>
            </a:pPr>
            <a:r>
              <a:rPr lang="en-US" sz="1250" b="1" dirty="0">
                <a:solidFill>
                  <a:srgbClr val="CFE0FF"/>
                </a:solidFill>
              </a:rPr>
              <a:t>Localidades com evento severo</a:t>
            </a:r>
            <a:endParaRPr lang="en-US" sz="1250" dirty="0"/>
          </a:p>
        </p:txBody>
      </p:sp>
      <p:sp>
        <p:nvSpPr>
          <p:cNvPr id="8" name="Text 6"/>
          <p:cNvSpPr/>
          <p:nvPr/>
        </p:nvSpPr>
        <p:spPr>
          <a:xfrm>
            <a:off x="3337560" y="1554480"/>
            <a:ext cx="2560320" cy="5029200"/>
          </a:xfrm>
          <a:prstGeom prst="rect">
            <a:avLst/>
          </a:prstGeom>
          <a:noFill/>
          <a:ln/>
        </p:spPr>
        <p:txBody>
          <a:bodyPr wrap="square" rtlCol="0" anchor="t"/>
          <a:lstStyle/>
          <a:p>
            <a:pPr marL="0" indent="0" algn="ctr">
              <a:buNone/>
            </a:pPr>
            <a:r>
              <a:rPr lang="en-US" sz="1200" dirty="0">
                <a:solidFill>
                  <a:srgbClr val="FFFFFF"/>
                </a:solidFill>
              </a:rPr>
              <a:t>SBEG   SBMN   SBBV   SBPV   SBRB   SBCY   SBBE   SBCZ   SBUA   SBCC   SBTT   SBRD   SBBW   SBBP   SBGP   SBJD   SBKP   SBSJ   SDAM   SBJA   SBCH   SBFL   SBNF   SBJV   SBCT   SBBI   SBFI   SBPG   SSGG   SBPO   SBCA   SBTD   SBPP   SBDB   SBDO   SBCG   SBCR   SBMG   SBLO   SBDN   SBSP   SBMT   SBGR   SBTA   SBGW   SBJR   SBRJ   SBGL   SBES   SBCP</a:t>
            </a:r>
            <a:endParaRPr lang="en-US" sz="1200" dirty="0"/>
          </a:p>
        </p:txBody>
      </p:sp>
      <p:sp>
        <p:nvSpPr>
          <p:cNvPr id="9" name="Shape 7"/>
          <p:cNvSpPr/>
          <p:nvPr/>
        </p:nvSpPr>
        <p:spPr>
          <a:xfrm>
            <a:off x="6126480" y="960120"/>
            <a:ext cx="2834640" cy="5577840"/>
          </a:xfrm>
          <a:prstGeom prst="roundRect">
            <a:avLst>
              <a:gd name="adj" fmla="val 1935"/>
            </a:avLst>
          </a:prstGeom>
          <a:solidFill>
            <a:srgbClr val="0E2038"/>
          </a:solidFill>
          <a:ln w="12700">
            <a:solidFill>
              <a:srgbClr val="2E4E7A"/>
            </a:solidFill>
            <a:prstDash val="solid"/>
          </a:ln>
        </p:spPr>
      </p:sp>
      <p:sp>
        <p:nvSpPr>
          <p:cNvPr id="10" name="Text 8"/>
          <p:cNvSpPr/>
          <p:nvPr/>
        </p:nvSpPr>
        <p:spPr>
          <a:xfrm>
            <a:off x="6217920" y="1051560"/>
            <a:ext cx="2651760" cy="457200"/>
          </a:xfrm>
          <a:prstGeom prst="rect">
            <a:avLst/>
          </a:prstGeom>
          <a:noFill/>
          <a:ln/>
        </p:spPr>
        <p:txBody>
          <a:bodyPr wrap="square" rtlCol="0" anchor="ctr"/>
          <a:lstStyle/>
          <a:p>
            <a:pPr marL="0" indent="0" algn="ctr">
              <a:buNone/>
            </a:pPr>
            <a:r>
              <a:rPr lang="en-US" sz="1250" b="1" dirty="0">
                <a:solidFill>
                  <a:srgbClr val="CFE0FF"/>
                </a:solidFill>
              </a:rPr>
              <a:t>Vento forte (≥ 21 KT / rajada)</a:t>
            </a:r>
            <a:endParaRPr lang="en-US" sz="1250" dirty="0"/>
          </a:p>
        </p:txBody>
      </p:sp>
      <p:sp>
        <p:nvSpPr>
          <p:cNvPr id="11" name="Text 9"/>
          <p:cNvSpPr/>
          <p:nvPr/>
        </p:nvSpPr>
        <p:spPr>
          <a:xfrm>
            <a:off x="6263640" y="1554480"/>
            <a:ext cx="2560320" cy="5029200"/>
          </a:xfrm>
          <a:prstGeom prst="rect">
            <a:avLst/>
          </a:prstGeom>
          <a:noFill/>
          <a:ln/>
        </p:spPr>
        <p:txBody>
          <a:bodyPr wrap="square" rtlCol="0" anchor="t"/>
          <a:lstStyle/>
          <a:p>
            <a:pPr marL="0" indent="0" algn="ctr">
              <a:buNone/>
            </a:pPr>
            <a:r>
              <a:rPr lang="en-US" sz="1200" dirty="0">
                <a:solidFill>
                  <a:srgbClr val="FFFFFF"/>
                </a:solidFill>
              </a:rPr>
              <a:t>SUMU   SBPP   SBJR   SBRJ   SBGL   SBPA   SBCO   SBPK   SBBG   SBSM   SBFZ   SBNT   SBSG</a:t>
            </a:r>
            <a:endParaRPr lang="en-US" sz="1200" dirty="0"/>
          </a:p>
        </p:txBody>
      </p:sp>
      <p:sp>
        <p:nvSpPr>
          <p:cNvPr id="12" name="Text 10"/>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C3D"/>
        </a:solidFill>
        <a:effectLst/>
      </p:bgPr>
    </p:bg>
    <p:spTree>
      <p:nvGrpSpPr>
        <p:cNvPr id="1" name=""/>
        <p:cNvGrpSpPr/>
        <p:nvPr/>
      </p:nvGrpSpPr>
      <p:grpSpPr>
        <a:xfrm>
          <a:off x="0" y="0"/>
          <a:ext cx="0" cy="0"/>
          <a:chOff x="0" y="0"/>
          <a:chExt cx="0" cy="0"/>
        </a:xfrm>
      </p:grpSpPr>
      <p:sp>
        <p:nvSpPr>
          <p:cNvPr id="2" name="Text 0"/>
          <p:cNvSpPr/>
          <p:nvPr/>
        </p:nvSpPr>
        <p:spPr>
          <a:xfrm>
            <a:off x="457200" y="228600"/>
            <a:ext cx="8229600" cy="457200"/>
          </a:xfrm>
          <a:prstGeom prst="rect">
            <a:avLst/>
          </a:prstGeom>
          <a:noFill/>
          <a:ln/>
        </p:spPr>
        <p:txBody>
          <a:bodyPr wrap="square" rtlCol="0" anchor="ctr"/>
          <a:lstStyle/>
          <a:p>
            <a:pPr marL="0" indent="0" algn="ctr">
              <a:buNone/>
            </a:pPr>
            <a:r>
              <a:rPr lang="en-US" sz="1800" b="1" dirty="0">
                <a:solidFill>
                  <a:srgbClr val="FFFFFF"/>
                </a:solidFill>
              </a:rPr>
              <a:t>BRIEFING REGIONAL DIÁRIO</a:t>
            </a:r>
            <a:endParaRPr lang="en-US" sz="1800" dirty="0"/>
          </a:p>
        </p:txBody>
      </p:sp>
      <p:pic>
        <p:nvPicPr>
          <p:cNvPr id="3" name="Image 0" descr="preencoded.png"/>
          <p:cNvPicPr>
            <a:picLocks noChangeAspect="1"/>
          </p:cNvPicPr>
          <p:nvPr/>
        </p:nvPicPr>
        <p:blipFill>
          <a:blip r:embed="rId3"/>
          <a:stretch>
            <a:fillRect/>
          </a:stretch>
        </p:blipFill>
        <p:spPr>
          <a:xfrm>
            <a:off x="3657600" y="1188720"/>
            <a:ext cx="5257800" cy="4807575"/>
          </a:xfrm>
          <a:prstGeom prst="rect">
            <a:avLst/>
          </a:prstGeom>
        </p:spPr>
      </p:pic>
      <p:sp>
        <p:nvSpPr>
          <p:cNvPr id="4" name="Text 1"/>
          <p:cNvSpPr/>
          <p:nvPr/>
        </p:nvSpPr>
        <p:spPr>
          <a:xfrm>
            <a:off x="320040" y="1188720"/>
            <a:ext cx="2926080" cy="365760"/>
          </a:xfrm>
          <a:prstGeom prst="rect">
            <a:avLst/>
          </a:prstGeom>
          <a:noFill/>
          <a:ln/>
        </p:spPr>
        <p:txBody>
          <a:bodyPr wrap="square" rtlCol="0" anchor="ctr"/>
          <a:lstStyle/>
          <a:p>
            <a:pPr marL="0" indent="0">
              <a:buNone/>
            </a:pPr>
            <a:r>
              <a:rPr lang="en-US" sz="1300" b="1" dirty="0">
                <a:solidFill>
                  <a:srgbClr val="FFD7D7"/>
                </a:solidFill>
              </a:rPr>
              <a:t>RESTRIÇÕES · METAR 01/10 12:44 UTC</a:t>
            </a:r>
            <a:endParaRPr lang="en-US" sz="1300" dirty="0"/>
          </a:p>
        </p:txBody>
      </p:sp>
      <p:sp>
        <p:nvSpPr>
          <p:cNvPr id="5" name="Text 2"/>
          <p:cNvSpPr/>
          <p:nvPr/>
        </p:nvSpPr>
        <p:spPr>
          <a:xfrm>
            <a:off x="320040" y="1691640"/>
            <a:ext cx="2971800" cy="3017520"/>
          </a:xfrm>
          <a:prstGeom prst="rect">
            <a:avLst/>
          </a:prstGeom>
          <a:noFill/>
          <a:ln/>
        </p:spPr>
        <p:txBody>
          <a:bodyPr wrap="square" rtlCol="0" anchor="t"/>
          <a:lstStyle/>
          <a:p>
            <a:pPr marL="0" indent="0" algn="l">
              <a:lnSpc>
                <a:spcPct val="110000"/>
              </a:lnSpc>
              <a:buNone/>
            </a:pPr>
            <a:r>
              <a:rPr lang="en-US" sz="1200" b="1" dirty="0">
                <a:solidFill>
                  <a:srgbClr val="9FD0FF"/>
                </a:solidFill>
              </a:rPr>
              <a:t>1 - Restrições de teto: </a:t>
            </a:r>
            <a:r>
              <a:rPr lang="en-US" sz="1200" dirty="0">
                <a:solidFill>
                  <a:srgbClr val="FFFFFF"/>
                </a:solidFill>
              </a:rPr>
              <a:t>SBCG, SBFI, SBJV, SBPF</a:t>
            </a:r>
            <a:endParaRPr lang="en-US" sz="1200" dirty="0"/>
          </a:p>
          <a:p>
            <a:pPr marL="0" indent="0" algn="l">
              <a:lnSpc>
                <a:spcPct val="110000"/>
              </a:lnSpc>
              <a:buNone/>
            </a:pPr>
            <a:r>
              <a:rPr lang="en-US" sz="1200" b="1" dirty="0">
                <a:solidFill>
                  <a:srgbClr val="9FD0FF"/>
                </a:solidFill>
              </a:rPr>
              <a:t>2 - Restrições de visibilidade: </a:t>
            </a:r>
            <a:r>
              <a:rPr lang="en-US" sz="1200" dirty="0">
                <a:solidFill>
                  <a:srgbClr val="FFFFFF"/>
                </a:solidFill>
              </a:rPr>
              <a:t>Não houve.</a:t>
            </a:r>
            <a:endParaRPr lang="en-US" sz="1200" dirty="0"/>
          </a:p>
          <a:p>
            <a:pPr marL="0" indent="0" algn="l">
              <a:lnSpc>
                <a:spcPct val="110000"/>
              </a:lnSpc>
              <a:buNone/>
            </a:pPr>
            <a:r>
              <a:rPr lang="en-US" sz="1200" b="1" dirty="0">
                <a:solidFill>
                  <a:srgbClr val="9FD0FF"/>
                </a:solidFill>
              </a:rPr>
              <a:t>3 - Restrições de teto/visibilidade: </a:t>
            </a:r>
            <a:r>
              <a:rPr lang="en-US" sz="1200" dirty="0">
                <a:solidFill>
                  <a:srgbClr val="FFFFFF"/>
                </a:solidFill>
              </a:rPr>
              <a:t>SBCT</a:t>
            </a:r>
            <a:endParaRPr lang="en-US" sz="1200" dirty="0"/>
          </a:p>
        </p:txBody>
      </p:sp>
      <p:graphicFrame>
        <p:nvGraphicFramePr>
          <p:cNvPr id="6" name="Table 0"/>
          <p:cNvGraphicFramePr>
            <a:graphicFrameLocks noGrp="1"/>
          </p:cNvGraphicFramePr>
          <p:nvPr>
            <p:extLst>
              <p:ext uri="{D42A27DB-BD31-4B8C-83A1-F6EECF244321}">
                <p14:modId xmlns:p14="http://schemas.microsoft.com/office/powerpoint/2010/main" val="1579011935"/>
              </p:ext>
            </p:extLst>
          </p:nvPr>
        </p:nvGraphicFramePr>
        <p:xfrm>
          <a:off x="320040" y="4800600"/>
          <a:ext cx="3108960" cy="914400"/>
        </p:xfrm>
        <a:graphic>
          <a:graphicData uri="http://schemas.openxmlformats.org/drawingml/2006/table">
            <a:tbl>
              <a:tblPr/>
              <a:tblGrid>
                <a:gridCol w="237744">
                  <a:extLst>
                    <a:ext uri="{9D8B030D-6E8A-4147-A177-3AD203B41FA5}">
                      <a16:colId xmlns:a16="http://schemas.microsoft.com/office/drawing/2014/main" val="20000"/>
                    </a:ext>
                  </a:extLst>
                </a:gridCol>
                <a:gridCol w="841248">
                  <a:extLst>
                    <a:ext uri="{9D8B030D-6E8A-4147-A177-3AD203B41FA5}">
                      <a16:colId xmlns:a16="http://schemas.microsoft.com/office/drawing/2014/main" val="20001"/>
                    </a:ext>
                  </a:extLst>
                </a:gridCol>
                <a:gridCol w="2029968">
                  <a:extLst>
                    <a:ext uri="{9D8B030D-6E8A-4147-A177-3AD203B41FA5}">
                      <a16:colId xmlns:a16="http://schemas.microsoft.com/office/drawing/2014/main" val="20002"/>
                    </a:ext>
                  </a:extLst>
                </a:gridCol>
              </a:tblGrid>
              <a:tr h="0">
                <a:tc>
                  <a:txBody>
                    <a:bodyPr/>
                    <a:lstStyle/>
                    <a:p>
                      <a:pPr marL="0" indent="0">
                        <a:buNone/>
                      </a:pP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00B050"/>
                    </a:solidFill>
                  </a:tcPr>
                </a:tc>
                <a:tc>
                  <a:txBody>
                    <a:bodyPr/>
                    <a:lstStyle/>
                    <a:p>
                      <a:pPr marL="0" indent="0">
                        <a:buNone/>
                      </a:pPr>
                      <a:r>
                        <a:rPr lang="en-US" sz="1000" b="1" dirty="0">
                          <a:solidFill>
                            <a:srgbClr val="111111"/>
                          </a:solidFill>
                        </a:rPr>
                        <a:t>VFR</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marL="0" indent="0">
                        <a:buNone/>
                      </a:pPr>
                      <a:r>
                        <a:rPr lang="en-US" sz="1000" dirty="0">
                          <a:solidFill>
                            <a:srgbClr val="111111"/>
                          </a:solidFill>
                        </a:rPr>
                        <a:t>Vis ≥ 5.000 m e Teto ≥ 1.500 ft</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0">
                <a:tc>
                  <a:txBody>
                    <a:bodyPr/>
                    <a:lstStyle/>
                    <a:p>
                      <a:pPr marL="0" indent="0">
                        <a:buNone/>
                      </a:pP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00"/>
                    </a:solidFill>
                  </a:tcPr>
                </a:tc>
                <a:tc>
                  <a:txBody>
                    <a:bodyPr/>
                    <a:lstStyle/>
                    <a:p>
                      <a:pPr marL="0" indent="0">
                        <a:buNone/>
                      </a:pPr>
                      <a:r>
                        <a:rPr lang="en-US" sz="1000" b="1" dirty="0">
                          <a:solidFill>
                            <a:srgbClr val="111111"/>
                          </a:solidFill>
                        </a:rPr>
                        <a:t>IFR</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marL="0" indent="0">
                        <a:buNone/>
                      </a:pPr>
                      <a:r>
                        <a:rPr lang="en-US" sz="1000" dirty="0">
                          <a:solidFill>
                            <a:srgbClr val="111111"/>
                          </a:solidFill>
                        </a:rPr>
                        <a:t>Vis 1.500–5.000 m ou Teto 600–1.500 ft</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0">
                <a:tc>
                  <a:txBody>
                    <a:bodyPr/>
                    <a:lstStyle/>
                    <a:p>
                      <a:pPr marL="0" indent="0">
                        <a:buNone/>
                      </a:pP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0000"/>
                    </a:solidFill>
                  </a:tcPr>
                </a:tc>
                <a:tc>
                  <a:txBody>
                    <a:bodyPr/>
                    <a:lstStyle/>
                    <a:p>
                      <a:pPr marL="0" indent="0">
                        <a:buNone/>
                      </a:pPr>
                      <a:r>
                        <a:rPr lang="en-US" sz="1000" b="1" dirty="0">
                          <a:solidFill>
                            <a:srgbClr val="111111"/>
                          </a:solidFill>
                        </a:rPr>
                        <a:t>ABX MIN</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marL="0" indent="0">
                        <a:buNone/>
                      </a:pPr>
                      <a:r>
                        <a:rPr lang="en-US" sz="1000" dirty="0">
                          <a:solidFill>
                            <a:srgbClr val="111111"/>
                          </a:solidFill>
                        </a:rPr>
                        <a:t>Vis &lt; 1.500 m ou Teto &lt; 600 ft</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bl>
          </a:graphicData>
        </a:graphic>
      </p:graphicFrame>
      <p:sp>
        <p:nvSpPr>
          <p:cNvPr id="7" name="Text 3"/>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336956" y="205740"/>
            <a:ext cx="8470087" cy="6377940"/>
          </a:xfrm>
          <a:prstGeom prst="rect">
            <a:avLst/>
          </a:prstGeom>
        </p:spPr>
      </p:pic>
      <p:sp>
        <p:nvSpPr>
          <p:cNvPr id="3" name="Text 0"/>
          <p:cNvSpPr/>
          <p:nvPr/>
        </p:nvSpPr>
        <p:spPr>
          <a:xfrm>
            <a:off x="548640" y="342900"/>
            <a:ext cx="2173986"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Satélite — América do Sul</a:t>
            </a:r>
            <a:endParaRPr lang="en-US" sz="900" dirty="0"/>
          </a:p>
        </p:txBody>
      </p:sp>
      <p:sp>
        <p:nvSpPr>
          <p:cNvPr id="4" name="Shape 1"/>
          <p:cNvSpPr/>
          <p:nvPr/>
        </p:nvSpPr>
        <p:spPr>
          <a:xfrm>
            <a:off x="182880" y="5760720"/>
            <a:ext cx="2377440" cy="640080"/>
          </a:xfrm>
          <a:prstGeom prst="roundRect">
            <a:avLst>
              <a:gd name="adj" fmla="val 7143"/>
            </a:avLst>
          </a:prstGeom>
          <a:solidFill>
            <a:srgbClr val="000000">
              <a:alpha val="55000"/>
            </a:srgbClr>
          </a:solidFill>
          <a:ln/>
        </p:spPr>
      </p:sp>
      <p:sp>
        <p:nvSpPr>
          <p:cNvPr id="5" name="Text 2"/>
          <p:cNvSpPr/>
          <p:nvPr/>
        </p:nvSpPr>
        <p:spPr>
          <a:xfrm>
            <a:off x="246888" y="5788152"/>
            <a:ext cx="2249424" cy="201168"/>
          </a:xfrm>
          <a:prstGeom prst="rect">
            <a:avLst/>
          </a:prstGeom>
          <a:noFill/>
          <a:ln/>
        </p:spPr>
        <p:txBody>
          <a:bodyPr wrap="square" rtlCol="0" anchor="ctr"/>
          <a:lstStyle/>
          <a:p>
            <a:pPr marL="0" indent="0" algn="l">
              <a:buNone/>
            </a:pPr>
            <a:r>
              <a:rPr lang="en-US" sz="800" b="1" dirty="0">
                <a:solidFill>
                  <a:srgbClr val="EAF1FB"/>
                </a:solidFill>
              </a:rPr>
              <a:t>Realçada · REDEMET</a:t>
            </a:r>
            <a:endParaRPr lang="en-US" sz="800" dirty="0"/>
          </a:p>
        </p:txBody>
      </p:sp>
      <p:sp>
        <p:nvSpPr>
          <p:cNvPr id="6" name="Text 3"/>
          <p:cNvSpPr/>
          <p:nvPr/>
        </p:nvSpPr>
        <p:spPr>
          <a:xfrm>
            <a:off x="246888" y="5989320"/>
            <a:ext cx="2249424" cy="365760"/>
          </a:xfrm>
          <a:prstGeom prst="rect">
            <a:avLst/>
          </a:prstGeom>
          <a:noFill/>
          <a:ln/>
        </p:spPr>
        <p:txBody>
          <a:bodyPr wrap="square" rtlCol="0" anchor="t"/>
          <a:lstStyle/>
          <a:p>
            <a:pPr marL="0" indent="0" algn="l">
              <a:buNone/>
            </a:pPr>
            <a:r>
              <a:rPr lang="en-US" sz="700" dirty="0">
                <a:solidFill>
                  <a:srgbClr val="DBE7F8"/>
                </a:solidFill>
              </a:rPr>
              <a:t>Imagem realçada REDEMET — cores vivas = topos mais frios/convecção intensa</a:t>
            </a:r>
            <a:endParaRPr lang="en-US" sz="700" dirty="0"/>
          </a:p>
        </p:txBody>
      </p:sp>
      <p:sp>
        <p:nvSpPr>
          <p:cNvPr id="7" name="Text 4"/>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571957"/>
            <a:ext cx="8961120" cy="5645506"/>
          </a:xfrm>
          <a:prstGeom prst="rect">
            <a:avLst/>
          </a:prstGeom>
        </p:spPr>
      </p:pic>
      <p:sp>
        <p:nvSpPr>
          <p:cNvPr id="3" name="Text 0"/>
          <p:cNvSpPr/>
          <p:nvPr/>
        </p:nvSpPr>
        <p:spPr>
          <a:xfrm>
            <a:off x="548640" y="342900"/>
            <a:ext cx="1392174"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DEA - 12:44 UTC</a:t>
            </a:r>
            <a:endParaRPr lang="en-US" sz="900" dirty="0"/>
          </a:p>
        </p:txBody>
      </p:sp>
      <p:sp>
        <p:nvSpPr>
          <p:cNvPr id="4" name="Shape 1"/>
          <p:cNvSpPr/>
          <p:nvPr/>
        </p:nvSpPr>
        <p:spPr>
          <a:xfrm>
            <a:off x="8229600" y="4846320"/>
            <a:ext cx="146304" cy="146304"/>
          </a:xfrm>
          <a:prstGeom prst="ellipse">
            <a:avLst/>
          </a:prstGeom>
          <a:solidFill>
            <a:srgbClr val="FF2020"/>
          </a:solidFill>
          <a:ln/>
        </p:spPr>
      </p:sp>
      <p:sp>
        <p:nvSpPr>
          <p:cNvPr id="5" name="Text 2"/>
          <p:cNvSpPr/>
          <p:nvPr/>
        </p:nvSpPr>
        <p:spPr>
          <a:xfrm>
            <a:off x="7498080" y="4809744"/>
            <a:ext cx="713232" cy="274320"/>
          </a:xfrm>
          <a:prstGeom prst="rect">
            <a:avLst/>
          </a:prstGeom>
          <a:noFill/>
          <a:ln/>
        </p:spPr>
        <p:txBody>
          <a:bodyPr wrap="square" rtlCol="0" anchor="ctr"/>
          <a:lstStyle/>
          <a:p>
            <a:pPr marL="0" indent="0" algn="r">
              <a:buNone/>
            </a:pPr>
            <a:r>
              <a:rPr lang="en-US" sz="1000" dirty="0">
                <a:solidFill>
                  <a:srgbClr val="FFFFFF"/>
                </a:solidFill>
              </a:rPr>
              <a:t>0–15 min</a:t>
            </a:r>
            <a:endParaRPr lang="en-US" sz="1000" dirty="0"/>
          </a:p>
        </p:txBody>
      </p:sp>
      <p:sp>
        <p:nvSpPr>
          <p:cNvPr id="6" name="Shape 3"/>
          <p:cNvSpPr/>
          <p:nvPr/>
        </p:nvSpPr>
        <p:spPr>
          <a:xfrm>
            <a:off x="8229600" y="5230368"/>
            <a:ext cx="146304" cy="146304"/>
          </a:xfrm>
          <a:prstGeom prst="ellipse">
            <a:avLst/>
          </a:prstGeom>
          <a:solidFill>
            <a:srgbClr val="FFB000"/>
          </a:solidFill>
          <a:ln/>
        </p:spPr>
      </p:sp>
      <p:sp>
        <p:nvSpPr>
          <p:cNvPr id="7" name="Text 4"/>
          <p:cNvSpPr/>
          <p:nvPr/>
        </p:nvSpPr>
        <p:spPr>
          <a:xfrm>
            <a:off x="7498080" y="5193792"/>
            <a:ext cx="713232" cy="274320"/>
          </a:xfrm>
          <a:prstGeom prst="rect">
            <a:avLst/>
          </a:prstGeom>
          <a:noFill/>
          <a:ln/>
        </p:spPr>
        <p:txBody>
          <a:bodyPr wrap="square" rtlCol="0" anchor="ctr"/>
          <a:lstStyle/>
          <a:p>
            <a:pPr marL="0" indent="0" algn="r">
              <a:buNone/>
            </a:pPr>
            <a:r>
              <a:rPr lang="en-US" sz="1000" dirty="0">
                <a:solidFill>
                  <a:srgbClr val="FFFFFF"/>
                </a:solidFill>
              </a:rPr>
              <a:t>15–30 min</a:t>
            </a:r>
            <a:endParaRPr lang="en-US" sz="1000" dirty="0"/>
          </a:p>
        </p:txBody>
      </p:sp>
      <p:sp>
        <p:nvSpPr>
          <p:cNvPr id="8" name="Shape 5"/>
          <p:cNvSpPr/>
          <p:nvPr/>
        </p:nvSpPr>
        <p:spPr>
          <a:xfrm>
            <a:off x="8229600" y="5614416"/>
            <a:ext cx="146304" cy="146304"/>
          </a:xfrm>
          <a:prstGeom prst="ellipse">
            <a:avLst/>
          </a:prstGeom>
          <a:solidFill>
            <a:srgbClr val="00C040"/>
          </a:solidFill>
          <a:ln/>
        </p:spPr>
      </p:sp>
      <p:sp>
        <p:nvSpPr>
          <p:cNvPr id="9" name="Text 6"/>
          <p:cNvSpPr/>
          <p:nvPr/>
        </p:nvSpPr>
        <p:spPr>
          <a:xfrm>
            <a:off x="7498080" y="5577840"/>
            <a:ext cx="713232" cy="274320"/>
          </a:xfrm>
          <a:prstGeom prst="rect">
            <a:avLst/>
          </a:prstGeom>
          <a:noFill/>
          <a:ln/>
        </p:spPr>
        <p:txBody>
          <a:bodyPr wrap="square" rtlCol="0" anchor="ctr"/>
          <a:lstStyle/>
          <a:p>
            <a:pPr marL="0" indent="0" algn="r">
              <a:buNone/>
            </a:pPr>
            <a:r>
              <a:rPr lang="en-US" sz="1000" dirty="0">
                <a:solidFill>
                  <a:srgbClr val="FFFFFF"/>
                </a:solidFill>
              </a:rPr>
              <a:t>30–45 min</a:t>
            </a:r>
            <a:endParaRPr lang="en-US" sz="1000" dirty="0"/>
          </a:p>
        </p:txBody>
      </p:sp>
      <p:sp>
        <p:nvSpPr>
          <p:cNvPr id="10" name="Shape 7"/>
          <p:cNvSpPr/>
          <p:nvPr/>
        </p:nvSpPr>
        <p:spPr>
          <a:xfrm>
            <a:off x="8229600" y="5998464"/>
            <a:ext cx="146304" cy="146304"/>
          </a:xfrm>
          <a:prstGeom prst="ellipse">
            <a:avLst/>
          </a:prstGeom>
          <a:solidFill>
            <a:srgbClr val="3399FF"/>
          </a:solidFill>
          <a:ln/>
        </p:spPr>
      </p:sp>
      <p:sp>
        <p:nvSpPr>
          <p:cNvPr id="11" name="Text 8"/>
          <p:cNvSpPr/>
          <p:nvPr/>
        </p:nvSpPr>
        <p:spPr>
          <a:xfrm>
            <a:off x="7498080" y="5961888"/>
            <a:ext cx="713232" cy="274320"/>
          </a:xfrm>
          <a:prstGeom prst="rect">
            <a:avLst/>
          </a:prstGeom>
          <a:noFill/>
          <a:ln/>
        </p:spPr>
        <p:txBody>
          <a:bodyPr wrap="square" rtlCol="0" anchor="ctr"/>
          <a:lstStyle/>
          <a:p>
            <a:pPr marL="0" indent="0" algn="r">
              <a:buNone/>
            </a:pPr>
            <a:r>
              <a:rPr lang="en-US" sz="1000" dirty="0">
                <a:solidFill>
                  <a:srgbClr val="FFFFFF"/>
                </a:solidFill>
              </a:rPr>
              <a:t>45–60 min</a:t>
            </a:r>
            <a:endParaRPr lang="en-US" sz="1000" dirty="0"/>
          </a:p>
        </p:txBody>
      </p:sp>
      <p:sp>
        <p:nvSpPr>
          <p:cNvPr id="12" name="Text 9"/>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652424"/>
            <a:ext cx="8961120" cy="5484571"/>
          </a:xfrm>
          <a:prstGeom prst="rect">
            <a:avLst/>
          </a:prstGeom>
        </p:spPr>
      </p:pic>
      <p:sp>
        <p:nvSpPr>
          <p:cNvPr id="3" name="Text 0"/>
          <p:cNvSpPr/>
          <p:nvPr/>
        </p:nvSpPr>
        <p:spPr>
          <a:xfrm>
            <a:off x="548640" y="342900"/>
            <a:ext cx="3503066"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SIGMET em vigor · consulta 01/10 12:44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C3D"/>
        </a:solidFill>
        <a:effectLst/>
      </p:bgPr>
    </p:bg>
    <p:spTree>
      <p:nvGrpSpPr>
        <p:cNvPr id="1" name=""/>
        <p:cNvGrpSpPr/>
        <p:nvPr/>
      </p:nvGrpSpPr>
      <p:grpSpPr>
        <a:xfrm>
          <a:off x="0" y="0"/>
          <a:ext cx="0" cy="0"/>
          <a:chOff x="0" y="0"/>
          <a:chExt cx="0" cy="0"/>
        </a:xfrm>
      </p:grpSpPr>
      <p:sp>
        <p:nvSpPr>
          <p:cNvPr id="3" name="Text 0"/>
          <p:cNvSpPr/>
          <p:nvPr/>
        </p:nvSpPr>
        <p:spPr>
          <a:xfrm>
            <a:off x="548640" y="342900"/>
            <a:ext cx="3972154"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SIGMET de TS em vigor · consulta 01/10 12:44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pic>
        <p:nvPicPr>
          <p:cNvPr id="6" name="Imagem 5">
            <a:extLst>
              <a:ext uri="{FF2B5EF4-FFF2-40B4-BE49-F238E27FC236}">
                <a16:creationId xmlns:a16="http://schemas.microsoft.com/office/drawing/2014/main" id="{000E860E-9402-4328-A80D-AFF79A7AEE14}"/>
              </a:ext>
            </a:extLst>
          </p:cNvPr>
          <p:cNvPicPr>
            <a:picLocks noChangeAspect="1"/>
          </p:cNvPicPr>
          <p:nvPr/>
        </p:nvPicPr>
        <p:blipFill>
          <a:blip r:embed="rId3"/>
          <a:stretch>
            <a:fillRect/>
          </a:stretch>
        </p:blipFill>
        <p:spPr>
          <a:xfrm>
            <a:off x="226093" y="710887"/>
            <a:ext cx="8643587" cy="5726489"/>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594360"/>
            <a:ext cx="8961120" cy="5600700"/>
          </a:xfrm>
          <a:prstGeom prst="rect">
            <a:avLst/>
          </a:prstGeom>
        </p:spPr>
      </p:pic>
      <p:sp>
        <p:nvSpPr>
          <p:cNvPr id="3" name="Text 0"/>
          <p:cNvSpPr/>
          <p:nvPr/>
        </p:nvSpPr>
        <p:spPr>
          <a:xfrm>
            <a:off x="548640" y="342900"/>
            <a:ext cx="4023360"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Modelagem ECMWF — precipitação prevista (pico) · 2000 UTC 01/10 (rodada 01/10 00Z)</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1356055" y="178308"/>
            <a:ext cx="6431890"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Shape 1"/>
          <p:cNvSpPr/>
          <p:nvPr/>
        </p:nvSpPr>
        <p:spPr>
          <a:xfrm>
            <a:off x="137160" y="3968496"/>
            <a:ext cx="2377440" cy="640080"/>
          </a:xfrm>
          <a:prstGeom prst="roundRect">
            <a:avLst>
              <a:gd name="adj" fmla="val 7143"/>
            </a:avLst>
          </a:prstGeom>
          <a:solidFill>
            <a:srgbClr val="000000">
              <a:alpha val="55000"/>
            </a:srgbClr>
          </a:solidFill>
          <a:ln/>
        </p:spPr>
      </p:sp>
      <p:sp>
        <p:nvSpPr>
          <p:cNvPr id="5" name="Text 2"/>
          <p:cNvSpPr/>
          <p:nvPr/>
        </p:nvSpPr>
        <p:spPr>
          <a:xfrm>
            <a:off x="201168" y="3995928"/>
            <a:ext cx="2249424" cy="201168"/>
          </a:xfrm>
          <a:prstGeom prst="rect">
            <a:avLst/>
          </a:prstGeom>
          <a:noFill/>
          <a:ln/>
        </p:spPr>
        <p:txBody>
          <a:bodyPr wrap="square" rtlCol="0" anchor="ctr"/>
          <a:lstStyle/>
          <a:p>
            <a:pPr marL="0" indent="0" algn="l">
              <a:buNone/>
            </a:pPr>
            <a:r>
              <a:rPr lang="en-US" sz="800" b="1" dirty="0">
                <a:solidFill>
                  <a:srgbClr val="EAF1FB"/>
                </a:solidFill>
              </a:rPr>
              <a:t>Realçada · REDEMET</a:t>
            </a:r>
            <a:endParaRPr lang="en-US" sz="800" dirty="0"/>
          </a:p>
        </p:txBody>
      </p:sp>
      <p:sp>
        <p:nvSpPr>
          <p:cNvPr id="6" name="Text 3"/>
          <p:cNvSpPr/>
          <p:nvPr/>
        </p:nvSpPr>
        <p:spPr>
          <a:xfrm>
            <a:off x="201168" y="4197096"/>
            <a:ext cx="2249424" cy="365760"/>
          </a:xfrm>
          <a:prstGeom prst="rect">
            <a:avLst/>
          </a:prstGeom>
          <a:noFill/>
          <a:ln/>
        </p:spPr>
        <p:txBody>
          <a:bodyPr wrap="square" rtlCol="0" anchor="t"/>
          <a:lstStyle/>
          <a:p>
            <a:pPr marL="0" indent="0" algn="l">
              <a:buNone/>
            </a:pPr>
            <a:r>
              <a:rPr lang="en-US" sz="700" dirty="0">
                <a:solidFill>
                  <a:srgbClr val="DBE7F8"/>
                </a:solidFill>
              </a:rPr>
              <a:t>Imagem realçada REDEMET — cores vivas = topos mais frios/convecção intensa</a:t>
            </a:r>
            <a:endParaRPr lang="en-US" sz="700" dirty="0"/>
          </a:p>
        </p:txBody>
      </p:sp>
      <p:graphicFrame>
        <p:nvGraphicFramePr>
          <p:cNvPr id="11"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790042">
                  <a:extLst>
                    <a:ext uri="{9D8B030D-6E8A-4147-A177-3AD203B41FA5}">
                      <a16:colId xmlns:a16="http://schemas.microsoft.com/office/drawing/2014/main" val="20000"/>
                    </a:ext>
                  </a:extLst>
                </a:gridCol>
                <a:gridCol w="790042">
                  <a:extLst>
                    <a:ext uri="{9D8B030D-6E8A-4147-A177-3AD203B41FA5}">
                      <a16:colId xmlns:a16="http://schemas.microsoft.com/office/drawing/2014/main" val="20001"/>
                    </a:ext>
                  </a:extLst>
                </a:gridCol>
                <a:gridCol w="790042">
                  <a:extLst>
                    <a:ext uri="{9D8B030D-6E8A-4147-A177-3AD203B41FA5}">
                      <a16:colId xmlns:a16="http://schemas.microsoft.com/office/drawing/2014/main" val="20002"/>
                    </a:ext>
                  </a:extLst>
                </a:gridCol>
                <a:gridCol w="790042">
                  <a:extLst>
                    <a:ext uri="{9D8B030D-6E8A-4147-A177-3AD203B41FA5}">
                      <a16:colId xmlns:a16="http://schemas.microsoft.com/office/drawing/2014/main" val="20003"/>
                    </a:ext>
                  </a:extLst>
                </a:gridCol>
                <a:gridCol w="790042">
                  <a:extLst>
                    <a:ext uri="{9D8B030D-6E8A-4147-A177-3AD203B41FA5}">
                      <a16:colId xmlns:a16="http://schemas.microsoft.com/office/drawing/2014/main" val="20004"/>
                    </a:ext>
                  </a:extLst>
                </a:gridCol>
                <a:gridCol w="790042">
                  <a:extLst>
                    <a:ext uri="{9D8B030D-6E8A-4147-A177-3AD203B41FA5}">
                      <a16:colId xmlns:a16="http://schemas.microsoft.com/office/drawing/2014/main" val="20005"/>
                    </a:ext>
                  </a:extLst>
                </a:gridCol>
                <a:gridCol w="790042">
                  <a:extLst>
                    <a:ext uri="{9D8B030D-6E8A-4147-A177-3AD203B41FA5}">
                      <a16:colId xmlns:a16="http://schemas.microsoft.com/office/drawing/2014/main" val="20006"/>
                    </a:ext>
                  </a:extLst>
                </a:gridCol>
                <a:gridCol w="790042">
                  <a:extLst>
                    <a:ext uri="{9D8B030D-6E8A-4147-A177-3AD203B41FA5}">
                      <a16:colId xmlns:a16="http://schemas.microsoft.com/office/drawing/2014/main" val="20007"/>
                    </a:ext>
                  </a:extLst>
                </a:gridCol>
                <a:gridCol w="790042">
                  <a:extLst>
                    <a:ext uri="{9D8B030D-6E8A-4147-A177-3AD203B41FA5}">
                      <a16:colId xmlns:a16="http://schemas.microsoft.com/office/drawing/2014/main" val="20008"/>
                    </a:ext>
                  </a:extLst>
                </a:gridCol>
                <a:gridCol w="790042">
                  <a:extLst>
                    <a:ext uri="{9D8B030D-6E8A-4147-A177-3AD203B41FA5}">
                      <a16:colId xmlns:a16="http://schemas.microsoft.com/office/drawing/2014/main" val="20009"/>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FIR-AZ</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EG</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MQ</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SL</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SN</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PV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RB</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CY</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VCTS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3056839" y="178308"/>
            <a:ext cx="3030322"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Shape 1"/>
          <p:cNvSpPr/>
          <p:nvPr/>
        </p:nvSpPr>
        <p:spPr>
          <a:xfrm>
            <a:off x="137160" y="3968496"/>
            <a:ext cx="2377440" cy="640080"/>
          </a:xfrm>
          <a:prstGeom prst="roundRect">
            <a:avLst>
              <a:gd name="adj" fmla="val 7143"/>
            </a:avLst>
          </a:prstGeom>
          <a:solidFill>
            <a:srgbClr val="000000">
              <a:alpha val="55000"/>
            </a:srgbClr>
          </a:solidFill>
          <a:ln/>
        </p:spPr>
      </p:sp>
      <p:sp>
        <p:nvSpPr>
          <p:cNvPr id="5" name="Text 2"/>
          <p:cNvSpPr/>
          <p:nvPr/>
        </p:nvSpPr>
        <p:spPr>
          <a:xfrm>
            <a:off x="201168" y="3995928"/>
            <a:ext cx="2249424" cy="201168"/>
          </a:xfrm>
          <a:prstGeom prst="rect">
            <a:avLst/>
          </a:prstGeom>
          <a:noFill/>
          <a:ln/>
        </p:spPr>
        <p:txBody>
          <a:bodyPr wrap="square" rtlCol="0" anchor="ctr"/>
          <a:lstStyle/>
          <a:p>
            <a:pPr marL="0" indent="0" algn="l">
              <a:buNone/>
            </a:pPr>
            <a:r>
              <a:rPr lang="en-US" sz="800" b="1" dirty="0">
                <a:solidFill>
                  <a:srgbClr val="EAF1FB"/>
                </a:solidFill>
              </a:rPr>
              <a:t>Realçada · REDEMET</a:t>
            </a:r>
            <a:endParaRPr lang="en-US" sz="800" dirty="0"/>
          </a:p>
        </p:txBody>
      </p:sp>
      <p:sp>
        <p:nvSpPr>
          <p:cNvPr id="6" name="Text 3"/>
          <p:cNvSpPr/>
          <p:nvPr/>
        </p:nvSpPr>
        <p:spPr>
          <a:xfrm>
            <a:off x="201168" y="4197096"/>
            <a:ext cx="2249424" cy="365760"/>
          </a:xfrm>
          <a:prstGeom prst="rect">
            <a:avLst/>
          </a:prstGeom>
          <a:noFill/>
          <a:ln/>
        </p:spPr>
        <p:txBody>
          <a:bodyPr wrap="square" rtlCol="0" anchor="t"/>
          <a:lstStyle/>
          <a:p>
            <a:pPr marL="0" indent="0" algn="l">
              <a:buNone/>
            </a:pPr>
            <a:r>
              <a:rPr lang="en-US" sz="700" dirty="0">
                <a:solidFill>
                  <a:srgbClr val="DBE7F8"/>
                </a:solidFill>
              </a:rPr>
              <a:t>Imagem realçada REDEMET — cores vivas = topos mais frios/convecção intensa</a:t>
            </a:r>
            <a:endParaRPr lang="en-US" sz="700" dirty="0"/>
          </a:p>
        </p:txBody>
      </p:sp>
      <p:graphicFrame>
        <p:nvGraphicFramePr>
          <p:cNvPr id="12"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580083">
                  <a:extLst>
                    <a:ext uri="{9D8B030D-6E8A-4147-A177-3AD203B41FA5}">
                      <a16:colId xmlns:a16="http://schemas.microsoft.com/office/drawing/2014/main" val="20000"/>
                    </a:ext>
                  </a:extLst>
                </a:gridCol>
                <a:gridCol w="1580083">
                  <a:extLst>
                    <a:ext uri="{9D8B030D-6E8A-4147-A177-3AD203B41FA5}">
                      <a16:colId xmlns:a16="http://schemas.microsoft.com/office/drawing/2014/main" val="20001"/>
                    </a:ext>
                  </a:extLst>
                </a:gridCol>
                <a:gridCol w="1580083">
                  <a:extLst>
                    <a:ext uri="{9D8B030D-6E8A-4147-A177-3AD203B41FA5}">
                      <a16:colId xmlns:a16="http://schemas.microsoft.com/office/drawing/2014/main" val="20002"/>
                    </a:ext>
                  </a:extLst>
                </a:gridCol>
                <a:gridCol w="1580083">
                  <a:extLst>
                    <a:ext uri="{9D8B030D-6E8A-4147-A177-3AD203B41FA5}">
                      <a16:colId xmlns:a16="http://schemas.microsoft.com/office/drawing/2014/main" val="20003"/>
                    </a:ext>
                  </a:extLst>
                </a:gridCol>
                <a:gridCol w="1580083">
                  <a:extLst>
                    <a:ext uri="{9D8B030D-6E8A-4147-A177-3AD203B41FA5}">
                      <a16:colId xmlns:a16="http://schemas.microsoft.com/office/drawing/2014/main" val="20004"/>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FIR-RE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FZ</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RF</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VT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SHRA RJD 25 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2681021" y="178308"/>
            <a:ext cx="3781958"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Shape 1"/>
          <p:cNvSpPr/>
          <p:nvPr/>
        </p:nvSpPr>
        <p:spPr>
          <a:xfrm>
            <a:off x="137160" y="3968496"/>
            <a:ext cx="2377440" cy="640080"/>
          </a:xfrm>
          <a:prstGeom prst="roundRect">
            <a:avLst>
              <a:gd name="adj" fmla="val 7143"/>
            </a:avLst>
          </a:prstGeom>
          <a:solidFill>
            <a:srgbClr val="000000">
              <a:alpha val="55000"/>
            </a:srgbClr>
          </a:solidFill>
          <a:ln/>
        </p:spPr>
      </p:sp>
      <p:sp>
        <p:nvSpPr>
          <p:cNvPr id="5" name="Text 2"/>
          <p:cNvSpPr/>
          <p:nvPr/>
        </p:nvSpPr>
        <p:spPr>
          <a:xfrm>
            <a:off x="201168" y="3995928"/>
            <a:ext cx="2249424" cy="201168"/>
          </a:xfrm>
          <a:prstGeom prst="rect">
            <a:avLst/>
          </a:prstGeom>
          <a:noFill/>
          <a:ln/>
        </p:spPr>
        <p:txBody>
          <a:bodyPr wrap="square" rtlCol="0" anchor="ctr"/>
          <a:lstStyle/>
          <a:p>
            <a:pPr marL="0" indent="0" algn="l">
              <a:buNone/>
            </a:pPr>
            <a:r>
              <a:rPr lang="en-US" sz="800" b="1" dirty="0">
                <a:solidFill>
                  <a:srgbClr val="EAF1FB"/>
                </a:solidFill>
              </a:rPr>
              <a:t>Realçada · REDEMET</a:t>
            </a:r>
            <a:endParaRPr lang="en-US" sz="800" dirty="0"/>
          </a:p>
        </p:txBody>
      </p:sp>
      <p:sp>
        <p:nvSpPr>
          <p:cNvPr id="6" name="Text 3"/>
          <p:cNvSpPr/>
          <p:nvPr/>
        </p:nvSpPr>
        <p:spPr>
          <a:xfrm>
            <a:off x="201168" y="4197096"/>
            <a:ext cx="2249424" cy="365760"/>
          </a:xfrm>
          <a:prstGeom prst="rect">
            <a:avLst/>
          </a:prstGeom>
          <a:noFill/>
          <a:ln/>
        </p:spPr>
        <p:txBody>
          <a:bodyPr wrap="square" rtlCol="0" anchor="t"/>
          <a:lstStyle/>
          <a:p>
            <a:pPr marL="0" indent="0" algn="l">
              <a:buNone/>
            </a:pPr>
            <a:r>
              <a:rPr lang="en-US" sz="700" dirty="0">
                <a:solidFill>
                  <a:srgbClr val="DBE7F8"/>
                </a:solidFill>
              </a:rPr>
              <a:t>Imagem realçada REDEMET — cores vivas = topos mais frios/convecção intensa</a:t>
            </a:r>
            <a:endParaRPr lang="en-US" sz="700" dirty="0"/>
          </a:p>
        </p:txBody>
      </p:sp>
      <p:graphicFrame>
        <p:nvGraphicFramePr>
          <p:cNvPr id="13"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316736">
                  <a:extLst>
                    <a:ext uri="{9D8B030D-6E8A-4147-A177-3AD203B41FA5}">
                      <a16:colId xmlns:a16="http://schemas.microsoft.com/office/drawing/2014/main" val="20000"/>
                    </a:ext>
                  </a:extLst>
                </a:gridCol>
                <a:gridCol w="1316736">
                  <a:extLst>
                    <a:ext uri="{9D8B030D-6E8A-4147-A177-3AD203B41FA5}">
                      <a16:colId xmlns:a16="http://schemas.microsoft.com/office/drawing/2014/main" val="20001"/>
                    </a:ext>
                  </a:extLst>
                </a:gridCol>
                <a:gridCol w="1316736">
                  <a:extLst>
                    <a:ext uri="{9D8B030D-6E8A-4147-A177-3AD203B41FA5}">
                      <a16:colId xmlns:a16="http://schemas.microsoft.com/office/drawing/2014/main" val="20002"/>
                    </a:ext>
                  </a:extLst>
                </a:gridCol>
                <a:gridCol w="1316736">
                  <a:extLst>
                    <a:ext uri="{9D8B030D-6E8A-4147-A177-3AD203B41FA5}">
                      <a16:colId xmlns:a16="http://schemas.microsoft.com/office/drawing/2014/main" val="20003"/>
                    </a:ext>
                  </a:extLst>
                </a:gridCol>
                <a:gridCol w="1316736">
                  <a:extLst>
                    <a:ext uri="{9D8B030D-6E8A-4147-A177-3AD203B41FA5}">
                      <a16:colId xmlns:a16="http://schemas.microsoft.com/office/drawing/2014/main" val="20004"/>
                    </a:ext>
                  </a:extLst>
                </a:gridCol>
                <a:gridCol w="1316736">
                  <a:extLst>
                    <a:ext uri="{9D8B030D-6E8A-4147-A177-3AD203B41FA5}">
                      <a16:colId xmlns:a16="http://schemas.microsoft.com/office/drawing/2014/main" val="20005"/>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FIR-BS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BR</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GO</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BH</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CF</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KP</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VCTS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2328062" y="178308"/>
            <a:ext cx="4487875"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Shape 1"/>
          <p:cNvSpPr/>
          <p:nvPr/>
        </p:nvSpPr>
        <p:spPr>
          <a:xfrm>
            <a:off x="137160" y="3968496"/>
            <a:ext cx="2377440" cy="640080"/>
          </a:xfrm>
          <a:prstGeom prst="roundRect">
            <a:avLst>
              <a:gd name="adj" fmla="val 7143"/>
            </a:avLst>
          </a:prstGeom>
          <a:solidFill>
            <a:srgbClr val="000000">
              <a:alpha val="55000"/>
            </a:srgbClr>
          </a:solidFill>
          <a:ln/>
        </p:spPr>
      </p:sp>
      <p:sp>
        <p:nvSpPr>
          <p:cNvPr id="5" name="Text 2"/>
          <p:cNvSpPr/>
          <p:nvPr/>
        </p:nvSpPr>
        <p:spPr>
          <a:xfrm>
            <a:off x="201168" y="3995928"/>
            <a:ext cx="2249424" cy="201168"/>
          </a:xfrm>
          <a:prstGeom prst="rect">
            <a:avLst/>
          </a:prstGeom>
          <a:noFill/>
          <a:ln/>
        </p:spPr>
        <p:txBody>
          <a:bodyPr wrap="square" rtlCol="0" anchor="ctr"/>
          <a:lstStyle/>
          <a:p>
            <a:pPr marL="0" indent="0" algn="l">
              <a:buNone/>
            </a:pPr>
            <a:r>
              <a:rPr lang="en-US" sz="800" b="1" dirty="0">
                <a:solidFill>
                  <a:srgbClr val="EAF1FB"/>
                </a:solidFill>
              </a:rPr>
              <a:t>Realçada · REDEMET</a:t>
            </a:r>
            <a:endParaRPr lang="en-US" sz="800" dirty="0"/>
          </a:p>
        </p:txBody>
      </p:sp>
      <p:sp>
        <p:nvSpPr>
          <p:cNvPr id="6" name="Text 3"/>
          <p:cNvSpPr/>
          <p:nvPr/>
        </p:nvSpPr>
        <p:spPr>
          <a:xfrm>
            <a:off x="201168" y="4197096"/>
            <a:ext cx="2249424" cy="365760"/>
          </a:xfrm>
          <a:prstGeom prst="rect">
            <a:avLst/>
          </a:prstGeom>
          <a:noFill/>
          <a:ln/>
        </p:spPr>
        <p:txBody>
          <a:bodyPr wrap="square" rtlCol="0" anchor="t"/>
          <a:lstStyle/>
          <a:p>
            <a:pPr marL="0" indent="0" algn="l">
              <a:buNone/>
            </a:pPr>
            <a:r>
              <a:rPr lang="en-US" sz="700" dirty="0">
                <a:solidFill>
                  <a:srgbClr val="DBE7F8"/>
                </a:solidFill>
              </a:rPr>
              <a:t>Imagem realçada REDEMET — cores vivas = topos mais frios/convecção intensa</a:t>
            </a:r>
            <a:endParaRPr lang="en-US" sz="700" dirty="0"/>
          </a:p>
        </p:txBody>
      </p:sp>
      <p:graphicFrame>
        <p:nvGraphicFramePr>
          <p:cNvPr id="14"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657454">
                  <a:extLst>
                    <a:ext uri="{9D8B030D-6E8A-4147-A177-3AD203B41FA5}">
                      <a16:colId xmlns:a16="http://schemas.microsoft.com/office/drawing/2014/main" val="20000"/>
                    </a:ext>
                  </a:extLst>
                </a:gridCol>
                <a:gridCol w="657454">
                  <a:extLst>
                    <a:ext uri="{9D8B030D-6E8A-4147-A177-3AD203B41FA5}">
                      <a16:colId xmlns:a16="http://schemas.microsoft.com/office/drawing/2014/main" val="20001"/>
                    </a:ext>
                  </a:extLst>
                </a:gridCol>
                <a:gridCol w="657454">
                  <a:extLst>
                    <a:ext uri="{9D8B030D-6E8A-4147-A177-3AD203B41FA5}">
                      <a16:colId xmlns:a16="http://schemas.microsoft.com/office/drawing/2014/main" val="20002"/>
                    </a:ext>
                  </a:extLst>
                </a:gridCol>
                <a:gridCol w="657454">
                  <a:extLst>
                    <a:ext uri="{9D8B030D-6E8A-4147-A177-3AD203B41FA5}">
                      <a16:colId xmlns:a16="http://schemas.microsoft.com/office/drawing/2014/main" val="20003"/>
                    </a:ext>
                  </a:extLst>
                </a:gridCol>
                <a:gridCol w="657454">
                  <a:extLst>
                    <a:ext uri="{9D8B030D-6E8A-4147-A177-3AD203B41FA5}">
                      <a16:colId xmlns:a16="http://schemas.microsoft.com/office/drawing/2014/main" val="20004"/>
                    </a:ext>
                  </a:extLst>
                </a:gridCol>
                <a:gridCol w="657454">
                  <a:extLst>
                    <a:ext uri="{9D8B030D-6E8A-4147-A177-3AD203B41FA5}">
                      <a16:colId xmlns:a16="http://schemas.microsoft.com/office/drawing/2014/main" val="20005"/>
                    </a:ext>
                  </a:extLst>
                </a:gridCol>
                <a:gridCol w="657454">
                  <a:extLst>
                    <a:ext uri="{9D8B030D-6E8A-4147-A177-3AD203B41FA5}">
                      <a16:colId xmlns:a16="http://schemas.microsoft.com/office/drawing/2014/main" val="20006"/>
                    </a:ext>
                  </a:extLst>
                </a:gridCol>
                <a:gridCol w="657454">
                  <a:extLst>
                    <a:ext uri="{9D8B030D-6E8A-4147-A177-3AD203B41FA5}">
                      <a16:colId xmlns:a16="http://schemas.microsoft.com/office/drawing/2014/main" val="20007"/>
                    </a:ext>
                  </a:extLst>
                </a:gridCol>
                <a:gridCol w="657454">
                  <a:extLst>
                    <a:ext uri="{9D8B030D-6E8A-4147-A177-3AD203B41FA5}">
                      <a16:colId xmlns:a16="http://schemas.microsoft.com/office/drawing/2014/main" val="20008"/>
                    </a:ext>
                  </a:extLst>
                </a:gridCol>
                <a:gridCol w="657454">
                  <a:extLst>
                    <a:ext uri="{9D8B030D-6E8A-4147-A177-3AD203B41FA5}">
                      <a16:colId xmlns:a16="http://schemas.microsoft.com/office/drawing/2014/main" val="20009"/>
                    </a:ext>
                  </a:extLst>
                </a:gridCol>
                <a:gridCol w="657454">
                  <a:extLst>
                    <a:ext uri="{9D8B030D-6E8A-4147-A177-3AD203B41FA5}">
                      <a16:colId xmlns:a16="http://schemas.microsoft.com/office/drawing/2014/main" val="20010"/>
                    </a:ext>
                  </a:extLst>
                </a:gridCol>
                <a:gridCol w="657454">
                  <a:extLst>
                    <a:ext uri="{9D8B030D-6E8A-4147-A177-3AD203B41FA5}">
                      <a16:colId xmlns:a16="http://schemas.microsoft.com/office/drawing/2014/main" val="20011"/>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FIR-CW</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GR</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SP</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GL</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RJ</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CG</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FI</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FL</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JV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NF</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PA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4"/>
                  </a:ext>
                </a:extLst>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903</Words>
  <Application>Microsoft Office PowerPoint</Application>
  <PresentationFormat>Apresentação na tela (4:3)</PresentationFormat>
  <Paragraphs>170</Paragraphs>
  <Slides>13</Slides>
  <Notes>13</Notes>
  <HiddenSlides>0</HiddenSlides>
  <MMClips>0</MMClips>
  <ScaleCrop>false</ScaleCrop>
  <HeadingPairs>
    <vt:vector size="6" baseType="variant">
      <vt:variant>
        <vt:lpstr>Fontes usadas</vt:lpstr>
      </vt:variant>
      <vt:variant>
        <vt:i4>2</vt:i4>
      </vt:variant>
      <vt:variant>
        <vt:lpstr>Tema</vt:lpstr>
      </vt:variant>
      <vt:variant>
        <vt:i4>1</vt:i4>
      </vt:variant>
      <vt:variant>
        <vt:lpstr>Títulos de slides</vt:lpstr>
      </vt:variant>
      <vt:variant>
        <vt:i4>13</vt:i4>
      </vt:variant>
    </vt:vector>
  </HeadingPairs>
  <TitlesOfParts>
    <vt:vector size="16" baseType="lpstr">
      <vt:lpstr>Arial</vt:lpstr>
      <vt:lpstr>Calibri</vt:lpstr>
      <vt:lpstr>Office Theme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Marcos Vinicius Rocha de Azevedo</cp:lastModifiedBy>
  <cp:revision>2</cp:revision>
  <dcterms:created xsi:type="dcterms:W3CDTF">2026-10-01T12:45:05Z</dcterms:created>
  <dcterms:modified xsi:type="dcterms:W3CDTF">2026-10-01T13:02:23Z</dcterms:modified>
</cp:coreProperties>
</file>