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notesMasterIdLst>
    <p:notesMasterId r:id="rId15"/>
  </p:notesMasterIdLst>
  <p:sldSz cx="9144000" cy="6858000"/>
  <p:notesSz cx="68580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Slide-1-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1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3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960120"/>
            <a:ext cx="8229600" cy="822960"/>
          </a:xfrm>
          <a:prstGeom prst="rect">
            <a:avLst/>
          </a:prstGeom>
          <a:noFill/>
          <a:ln/>
          <a:effectLst>
            <a:outerShdw sx="100000" sy="100000" kx="0" ky="0" algn="bl" rotWithShape="0" blurRad="50800" dist="25400" dir="2700000">
              <a:srgbClr val="000000">
                <a:alpha val="70000"/>
              </a:srgbClr>
            </a:outerShdw>
          </a:effectLst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400" b="1" dirty="0">
                <a:solidFill>
                  <a:srgbClr val="FFFFFF"/>
                </a:solidFill>
              </a:rPr>
              <a:t>BRIEFING REGIONAL DIÁRIO</a:t>
            </a:r>
            <a:endParaRPr lang="en-US" sz="3400" dirty="0"/>
          </a:p>
        </p:txBody>
      </p:sp>
      <p:sp>
        <p:nvSpPr>
          <p:cNvPr id="3" name="Text 1"/>
          <p:cNvSpPr/>
          <p:nvPr/>
        </p:nvSpPr>
        <p:spPr>
          <a:xfrm>
            <a:off x="722376" y="29283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rgbClr val="FFFFFF"/>
                </a:solidFill>
              </a:rPr>
              <a:t>Confeccionado em: 06/10/2026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722376" y="402564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</a:rPr>
              <a:t>Confeccionado por: SO MONTEIRO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722376" y="45285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</a:rPr>
              <a:t>Previsor: TEN ANA NASCIMENTO</a:t>
            </a:r>
            <a:endParaRPr lang="en-US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CFE0FF"/>
                </a:solidFill>
              </a:rPr>
              <a:t>PREVISÃO PARA AS REGIÕES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640080" y="1051560"/>
            <a:ext cx="7863840" cy="5394960"/>
          </a:xfrm>
          <a:prstGeom prst="rect">
            <a:avLst/>
          </a:prstGeom>
          <a:noFill/>
          <a:ln/>
        </p:spPr>
        <p:txBody>
          <a:bodyPr wrap="square" rtlCol="0" anchor="t">
            <a:normAutofit/>
          </a:bodyPr>
          <a:lstStyle/>
          <a:p>
            <a:pPr algn="just" indent="0" marL="0">
              <a:lnSpc>
                <a:spcPct val="150000"/>
              </a:lnSpc>
              <a:buNone/>
            </a:pPr>
            <a:r>
              <a:rPr lang="en-US" sz="1543" b="1" dirty="0">
                <a:solidFill>
                  <a:srgbClr val="9FD0FF"/>
                </a:solidFill>
              </a:rPr>
              <a:t>REGIÃO SUL: </a:t>
            </a:r>
            <a:pPr algn="just" indent="0" marL="0">
              <a:lnSpc>
                <a:spcPct val="150000"/>
              </a:lnSpc>
              <a:spcAft>
                <a:spcPts val="1600"/>
              </a:spcAft>
              <a:buNone/>
            </a:pPr>
            <a:r>
              <a:rPr lang="en-US" sz="1543" dirty="0">
                <a:solidFill>
                  <a:srgbClr val="FFFFFF"/>
                </a:solidFill>
              </a:rPr>
              <a:t>Cavado  atuando no oeste da região favorece à ocorrência de chuvas intermitentes associadas a muita nebulosidade, principalmente no PR e leste de SC. Manhãs com restrições generalizadas de teto nos 3 estados.</a:t>
            </a:r>
            <a:endParaRPr lang="en-US" sz="1543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543" b="1" dirty="0">
                <a:solidFill>
                  <a:srgbClr val="9FD0FF"/>
                </a:solidFill>
              </a:rPr>
              <a:t>REGIÃO SUDESTE: </a:t>
            </a:r>
            <a:pPr algn="just" indent="0" marL="0">
              <a:lnSpc>
                <a:spcPct val="150000"/>
              </a:lnSpc>
              <a:spcAft>
                <a:spcPts val="1600"/>
              </a:spcAft>
              <a:buNone/>
            </a:pPr>
            <a:r>
              <a:rPr lang="en-US" sz="1543" dirty="0">
                <a:solidFill>
                  <a:srgbClr val="FFFFFF"/>
                </a:solidFill>
              </a:rPr>
              <a:t>Convergência de umidade associada a um sistema frontal estacionário no Oceano mantém condições de instabilidade no período da tarde para os estados da região. Durante as manhãs, restrições de teto no RJ, SP e BH.</a:t>
            </a:r>
            <a:endParaRPr lang="en-US" sz="1543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543" b="1" dirty="0">
                <a:solidFill>
                  <a:srgbClr val="9FD0FF"/>
                </a:solidFill>
              </a:rPr>
              <a:t>REGIÃO CENTRO-OESTE: </a:t>
            </a:r>
            <a:pPr algn="just" indent="0" marL="0">
              <a:lnSpc>
                <a:spcPct val="150000"/>
              </a:lnSpc>
              <a:spcAft>
                <a:spcPts val="1600"/>
              </a:spcAft>
              <a:buNone/>
            </a:pPr>
            <a:r>
              <a:rPr lang="en-US" sz="1543" dirty="0">
                <a:solidFill>
                  <a:srgbClr val="FFFFFF"/>
                </a:solidFill>
              </a:rPr>
              <a:t>Região sob influências do cavado no oeste e da convergência de umidade na faixa central do Brasil, favorecendo a ocorrência de trovoadas ao longo do dia, com teto baixo persistente e restrições eventuais de visibilidade em todos os estados.</a:t>
            </a:r>
            <a:endParaRPr lang="en-US" sz="1543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543" b="1" dirty="0">
                <a:solidFill>
                  <a:srgbClr val="9FD0FF"/>
                </a:solidFill>
              </a:rPr>
              <a:t>REGIÃO NORDESTE: </a:t>
            </a:r>
            <a:pPr algn="just" indent="0" marL="0">
              <a:lnSpc>
                <a:spcPct val="150000"/>
              </a:lnSpc>
              <a:spcAft>
                <a:spcPts val="1600"/>
              </a:spcAft>
              <a:buNone/>
            </a:pPr>
            <a:r>
              <a:rPr lang="en-US" sz="1543" dirty="0">
                <a:solidFill>
                  <a:srgbClr val="FFFFFF"/>
                </a:solidFill>
              </a:rPr>
              <a:t>Ventos úmidos soprando do Oceano trazem nuvens mais espessas que podem desencadear pancadas de chuva no leste da região, com restrições eventuais de teto e visibilidade no período da manhã entre Recife e Natal.</a:t>
            </a:r>
            <a:endParaRPr lang="en-US" sz="1543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543" b="1" dirty="0">
                <a:solidFill>
                  <a:srgbClr val="9FD0FF"/>
                </a:solidFill>
              </a:rPr>
              <a:t>REGIÃO NORTE: </a:t>
            </a:r>
            <a:pPr algn="just" indent="0" marL="0">
              <a:lnSpc>
                <a:spcPct val="150000"/>
              </a:lnSpc>
              <a:spcAft>
                <a:spcPts val="1600"/>
              </a:spcAft>
              <a:buNone/>
            </a:pPr>
            <a:r>
              <a:rPr lang="en-US" sz="1543" dirty="0">
                <a:solidFill>
                  <a:srgbClr val="FFFFFF"/>
                </a:solidFill>
              </a:rPr>
              <a:t>Oeste da região instabiliza-se durante o dia devido ao aquecimento superficial, favorecendo à ocorrência de trovoadas com chuva nos estados do AM, RO e AC.</a:t>
            </a:r>
            <a:endParaRPr lang="en-US" sz="1543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sp>
        <p:nvSpPr>
          <p:cNvPr id="3" name="Shape 1"/>
          <p:cNvSpPr/>
          <p:nvPr/>
        </p:nvSpPr>
        <p:spPr>
          <a:xfrm>
            <a:off x="27432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6576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CFE0FF"/>
                </a:solidFill>
              </a:rPr>
              <a:t>SIGMET em vigor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41148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SBAO: 13, 14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SBAZ: 54, 56, 53, 57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SBBS: 31, 32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SBCW: 27, 28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320040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329184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CFE0FF"/>
                </a:solidFill>
              </a:rPr>
              <a:t>Localidades com evento severo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333756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SBEG   SBMN   SBBV   SBPV   SBMQ   SBCZ   SBTF   SBAT   SBUA   SBCC   SBTT   SBJI   SBVH   SBUY   SBAN   SBBH   SBBR   SBCF   SBCN   SBGO   SBIP   SBPJ   SBAX   SBUL   SWLC   SAEZ   SBCG   SBTG   SBSC   SBZM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612648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21792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CFE0FF"/>
                </a:solidFill>
              </a:rPr>
              <a:t>Vento forte (≥ 21 KT / rajada)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626364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SUMU   SBPA   SBCO   SBPK   SBBG   SBSM   SBFZ   SBNT   SBSG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2860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57600" y="1188720"/>
            <a:ext cx="5257800" cy="480757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20040" y="1188720"/>
            <a:ext cx="29260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FD7D7"/>
                </a:solidFill>
              </a:rPr>
              <a:t>RESTRIÇÕES · METAR 06/10 12:01 UTC</a:t>
            </a:r>
            <a:endParaRPr lang="en-US" sz="1300" dirty="0"/>
          </a:p>
        </p:txBody>
      </p:sp>
      <p:sp>
        <p:nvSpPr>
          <p:cNvPr id="5" name="Text 2"/>
          <p:cNvSpPr/>
          <p:nvPr/>
        </p:nvSpPr>
        <p:spPr>
          <a:xfrm>
            <a:off x="320040" y="1691640"/>
            <a:ext cx="2971800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1 - Restrições de teto: </a:t>
            </a:r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FFFFF"/>
                </a:solidFill>
              </a:rPr>
              <a:t>SBBR, SBCT, SBFL, SBGR, SBNF, SBSP</a:t>
            </a:r>
            <a:endParaRPr lang="en-US" sz="1200" dirty="0"/>
          </a:p>
          <a:p>
            <a:pPr algn="l" indent="0" marL="0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2 - Restrições de visibilidade: </a:t>
            </a:r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FFFFF"/>
                </a:solidFill>
              </a:rPr>
              <a:t>Não houve.</a:t>
            </a:r>
            <a:endParaRPr lang="en-US" sz="1200" dirty="0"/>
          </a:p>
          <a:p>
            <a:pPr algn="l" indent="0" marL="0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3 - Restrições de teto/visibilidade: </a:t>
            </a:r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FFFFF"/>
                </a:solidFill>
              </a:rPr>
              <a:t>SBJV</a:t>
            </a:r>
            <a:endParaRPr lang="en-US" sz="1200" dirty="0"/>
          </a:p>
        </p:txBody>
      </p:sp>
      <p:graphicFrame>
        <p:nvGraphicFramePr>
          <p:cNvPr id="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320040" y="4800600"/>
          <a:ext cx="3108960" cy="914400"/>
        </p:xfrm>
        <a:graphic>
          <a:graphicData uri="http://schemas.openxmlformats.org/drawingml/2006/table">
            <a:tbl>
              <a:tblPr/>
              <a:tblGrid>
                <a:gridCol w="237744"/>
                <a:gridCol w="841248"/>
                <a:gridCol w="2029968"/>
              </a:tblGrid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VFR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≥ 5.000 m e Teto ≥ 1.500 ft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IFR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1.500–5.000 m ou Teto 600–1.500 ft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ABX MIN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&lt; 1.500 m ou Teto &lt; 600 ft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 3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6956" y="205740"/>
            <a:ext cx="8470087" cy="637794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2173986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Satélite — América do Sul</a:t>
            </a:r>
            <a:endParaRPr lang="en-US" sz="900" dirty="0"/>
          </a:p>
        </p:txBody>
      </p:sp>
      <p:sp>
        <p:nvSpPr>
          <p:cNvPr id="4" name="Shape 1"/>
          <p:cNvSpPr/>
          <p:nvPr/>
        </p:nvSpPr>
        <p:spPr>
          <a:xfrm>
            <a:off x="182880" y="5797296"/>
            <a:ext cx="1691640" cy="603504"/>
          </a:xfrm>
          <a:prstGeom prst="roundRect">
            <a:avLst>
              <a:gd name="adj" fmla="val 7576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46888" y="5824728"/>
            <a:ext cx="15636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Realçada · topo (°C) aprox.</a:t>
            </a:r>
            <a:endParaRPr lang="en-US" sz="800" dirty="0"/>
          </a:p>
        </p:txBody>
      </p:sp>
      <p:sp>
        <p:nvSpPr>
          <p:cNvPr id="6" name="Shape 3"/>
          <p:cNvSpPr/>
          <p:nvPr/>
        </p:nvSpPr>
        <p:spPr>
          <a:xfrm>
            <a:off x="265176" y="6025896"/>
            <a:ext cx="67285" cy="91440"/>
          </a:xfrm>
          <a:prstGeom prst="rect">
            <a:avLst/>
          </a:prstGeom>
          <a:solidFill>
            <a:srgbClr val="FAA813"/>
          </a:solidFill>
          <a:ln/>
        </p:spPr>
      </p:sp>
      <p:sp>
        <p:nvSpPr>
          <p:cNvPr id="7" name="Shape 4"/>
          <p:cNvSpPr/>
          <p:nvPr/>
        </p:nvSpPr>
        <p:spPr>
          <a:xfrm>
            <a:off x="328803" y="6025896"/>
            <a:ext cx="67285" cy="91440"/>
          </a:xfrm>
          <a:prstGeom prst="rect">
            <a:avLst/>
          </a:prstGeom>
          <a:solidFill>
            <a:srgbClr val="FBB610"/>
          </a:solidFill>
          <a:ln/>
        </p:spPr>
      </p:sp>
      <p:sp>
        <p:nvSpPr>
          <p:cNvPr id="8" name="Shape 5"/>
          <p:cNvSpPr/>
          <p:nvPr/>
        </p:nvSpPr>
        <p:spPr>
          <a:xfrm>
            <a:off x="392430" y="6025896"/>
            <a:ext cx="67285" cy="91440"/>
          </a:xfrm>
          <a:prstGeom prst="rect">
            <a:avLst/>
          </a:prstGeom>
          <a:solidFill>
            <a:srgbClr val="FCC40D"/>
          </a:solidFill>
          <a:ln/>
        </p:spPr>
      </p:sp>
      <p:sp>
        <p:nvSpPr>
          <p:cNvPr id="9" name="Shape 6"/>
          <p:cNvSpPr/>
          <p:nvPr/>
        </p:nvSpPr>
        <p:spPr>
          <a:xfrm>
            <a:off x="456057" y="6025896"/>
            <a:ext cx="67285" cy="91440"/>
          </a:xfrm>
          <a:prstGeom prst="rect">
            <a:avLst/>
          </a:prstGeom>
          <a:solidFill>
            <a:srgbClr val="FDD20A"/>
          </a:solidFill>
          <a:ln/>
        </p:spPr>
      </p:sp>
      <p:sp>
        <p:nvSpPr>
          <p:cNvPr id="10" name="Shape 7"/>
          <p:cNvSpPr/>
          <p:nvPr/>
        </p:nvSpPr>
        <p:spPr>
          <a:xfrm>
            <a:off x="519684" y="6025896"/>
            <a:ext cx="67285" cy="91440"/>
          </a:xfrm>
          <a:prstGeom prst="rect">
            <a:avLst/>
          </a:prstGeom>
          <a:solidFill>
            <a:srgbClr val="FDE007"/>
          </a:solidFill>
          <a:ln/>
        </p:spPr>
      </p:sp>
      <p:sp>
        <p:nvSpPr>
          <p:cNvPr id="11" name="Shape 8"/>
          <p:cNvSpPr/>
          <p:nvPr/>
        </p:nvSpPr>
        <p:spPr>
          <a:xfrm>
            <a:off x="583311" y="6025896"/>
            <a:ext cx="67285" cy="91440"/>
          </a:xfrm>
          <a:prstGeom prst="rect">
            <a:avLst/>
          </a:prstGeom>
          <a:solidFill>
            <a:srgbClr val="FEEE04"/>
          </a:solidFill>
          <a:ln/>
        </p:spPr>
      </p:sp>
      <p:sp>
        <p:nvSpPr>
          <p:cNvPr id="12" name="Shape 9"/>
          <p:cNvSpPr/>
          <p:nvPr/>
        </p:nvSpPr>
        <p:spPr>
          <a:xfrm>
            <a:off x="646938" y="6025896"/>
            <a:ext cx="67285" cy="91440"/>
          </a:xfrm>
          <a:prstGeom prst="rect">
            <a:avLst/>
          </a:prstGeom>
          <a:solidFill>
            <a:srgbClr val="FFFC01"/>
          </a:solidFill>
          <a:ln/>
        </p:spPr>
      </p:sp>
      <p:sp>
        <p:nvSpPr>
          <p:cNvPr id="13" name="Shape 10"/>
          <p:cNvSpPr/>
          <p:nvPr/>
        </p:nvSpPr>
        <p:spPr>
          <a:xfrm>
            <a:off x="710565" y="6025896"/>
            <a:ext cx="67285" cy="91440"/>
          </a:xfrm>
          <a:prstGeom prst="rect">
            <a:avLst/>
          </a:prstGeom>
          <a:solidFill>
            <a:srgbClr val="D6F629"/>
          </a:solidFill>
          <a:ln/>
        </p:spPr>
      </p:sp>
      <p:sp>
        <p:nvSpPr>
          <p:cNvPr id="14" name="Shape 11"/>
          <p:cNvSpPr/>
          <p:nvPr/>
        </p:nvSpPr>
        <p:spPr>
          <a:xfrm>
            <a:off x="774192" y="6025896"/>
            <a:ext cx="67285" cy="91440"/>
          </a:xfrm>
          <a:prstGeom prst="rect">
            <a:avLst/>
          </a:prstGeom>
          <a:solidFill>
            <a:srgbClr val="A2EB5D"/>
          </a:solidFill>
          <a:ln/>
        </p:spPr>
      </p:sp>
      <p:sp>
        <p:nvSpPr>
          <p:cNvPr id="15" name="Shape 12"/>
          <p:cNvSpPr/>
          <p:nvPr/>
        </p:nvSpPr>
        <p:spPr>
          <a:xfrm>
            <a:off x="837819" y="6025896"/>
            <a:ext cx="67285" cy="91440"/>
          </a:xfrm>
          <a:prstGeom prst="rect">
            <a:avLst/>
          </a:prstGeom>
          <a:solidFill>
            <a:srgbClr val="73E18C"/>
          </a:solidFill>
          <a:ln/>
        </p:spPr>
      </p:sp>
      <p:sp>
        <p:nvSpPr>
          <p:cNvPr id="16" name="Shape 13"/>
          <p:cNvSpPr/>
          <p:nvPr/>
        </p:nvSpPr>
        <p:spPr>
          <a:xfrm>
            <a:off x="901446" y="6025896"/>
            <a:ext cx="67285" cy="91440"/>
          </a:xfrm>
          <a:prstGeom prst="rect">
            <a:avLst/>
          </a:prstGeom>
          <a:solidFill>
            <a:srgbClr val="4BD9B4"/>
          </a:solidFill>
          <a:ln/>
        </p:spPr>
      </p:sp>
      <p:sp>
        <p:nvSpPr>
          <p:cNvPr id="17" name="Shape 14"/>
          <p:cNvSpPr/>
          <p:nvPr/>
        </p:nvSpPr>
        <p:spPr>
          <a:xfrm>
            <a:off x="965073" y="6025896"/>
            <a:ext cx="67285" cy="91440"/>
          </a:xfrm>
          <a:prstGeom prst="rect">
            <a:avLst/>
          </a:prstGeom>
          <a:solidFill>
            <a:srgbClr val="2ACCD5"/>
          </a:solidFill>
          <a:ln/>
        </p:spPr>
      </p:sp>
      <p:sp>
        <p:nvSpPr>
          <p:cNvPr id="18" name="Shape 15"/>
          <p:cNvSpPr/>
          <p:nvPr/>
        </p:nvSpPr>
        <p:spPr>
          <a:xfrm>
            <a:off x="1028700" y="6025896"/>
            <a:ext cx="67285" cy="91440"/>
          </a:xfrm>
          <a:prstGeom prst="rect">
            <a:avLst/>
          </a:prstGeom>
          <a:solidFill>
            <a:srgbClr val="11BCEE"/>
          </a:solidFill>
          <a:ln/>
        </p:spPr>
      </p:sp>
      <p:sp>
        <p:nvSpPr>
          <p:cNvPr id="19" name="Shape 16"/>
          <p:cNvSpPr/>
          <p:nvPr/>
        </p:nvSpPr>
        <p:spPr>
          <a:xfrm>
            <a:off x="1092327" y="6025896"/>
            <a:ext cx="67285" cy="91440"/>
          </a:xfrm>
          <a:prstGeom prst="rect">
            <a:avLst/>
          </a:prstGeom>
          <a:solidFill>
            <a:srgbClr val="00A7FF"/>
          </a:solidFill>
          <a:ln/>
        </p:spPr>
      </p:sp>
      <p:sp>
        <p:nvSpPr>
          <p:cNvPr id="20" name="Shape 17"/>
          <p:cNvSpPr/>
          <p:nvPr/>
        </p:nvSpPr>
        <p:spPr>
          <a:xfrm>
            <a:off x="1155954" y="6025896"/>
            <a:ext cx="67285" cy="91440"/>
          </a:xfrm>
          <a:prstGeom prst="rect">
            <a:avLst/>
          </a:prstGeom>
          <a:solidFill>
            <a:srgbClr val="008AFF"/>
          </a:solidFill>
          <a:ln/>
        </p:spPr>
      </p:sp>
      <p:sp>
        <p:nvSpPr>
          <p:cNvPr id="21" name="Shape 18"/>
          <p:cNvSpPr/>
          <p:nvPr/>
        </p:nvSpPr>
        <p:spPr>
          <a:xfrm>
            <a:off x="1219581" y="6025896"/>
            <a:ext cx="67285" cy="91440"/>
          </a:xfrm>
          <a:prstGeom prst="rect">
            <a:avLst/>
          </a:prstGeom>
          <a:solidFill>
            <a:srgbClr val="006DFF"/>
          </a:solidFill>
          <a:ln/>
        </p:spPr>
      </p:sp>
      <p:sp>
        <p:nvSpPr>
          <p:cNvPr id="22" name="Shape 19"/>
          <p:cNvSpPr/>
          <p:nvPr/>
        </p:nvSpPr>
        <p:spPr>
          <a:xfrm>
            <a:off x="1283208" y="6025896"/>
            <a:ext cx="67285" cy="91440"/>
          </a:xfrm>
          <a:prstGeom prst="rect">
            <a:avLst/>
          </a:prstGeom>
          <a:solidFill>
            <a:srgbClr val="004FFF"/>
          </a:solidFill>
          <a:ln/>
        </p:spPr>
      </p:sp>
      <p:sp>
        <p:nvSpPr>
          <p:cNvPr id="23" name="Shape 20"/>
          <p:cNvSpPr/>
          <p:nvPr/>
        </p:nvSpPr>
        <p:spPr>
          <a:xfrm>
            <a:off x="1346835" y="6025896"/>
            <a:ext cx="67285" cy="91440"/>
          </a:xfrm>
          <a:prstGeom prst="rect">
            <a:avLst/>
          </a:prstGeom>
          <a:solidFill>
            <a:srgbClr val="002BFF"/>
          </a:solidFill>
          <a:ln/>
        </p:spPr>
      </p:sp>
      <p:sp>
        <p:nvSpPr>
          <p:cNvPr id="24" name="Shape 21"/>
          <p:cNvSpPr/>
          <p:nvPr/>
        </p:nvSpPr>
        <p:spPr>
          <a:xfrm>
            <a:off x="1410462" y="6025896"/>
            <a:ext cx="67285" cy="91440"/>
          </a:xfrm>
          <a:prstGeom prst="rect">
            <a:avLst/>
          </a:prstGeom>
          <a:solidFill>
            <a:srgbClr val="0008FF"/>
          </a:solidFill>
          <a:ln/>
        </p:spPr>
      </p:sp>
      <p:sp>
        <p:nvSpPr>
          <p:cNvPr id="25" name="Shape 22"/>
          <p:cNvSpPr/>
          <p:nvPr/>
        </p:nvSpPr>
        <p:spPr>
          <a:xfrm>
            <a:off x="1474089" y="6025896"/>
            <a:ext cx="67285" cy="91440"/>
          </a:xfrm>
          <a:prstGeom prst="rect">
            <a:avLst/>
          </a:prstGeom>
          <a:solidFill>
            <a:srgbClr val="5633EC"/>
          </a:solidFill>
          <a:ln/>
        </p:spPr>
      </p:sp>
      <p:sp>
        <p:nvSpPr>
          <p:cNvPr id="26" name="Shape 23"/>
          <p:cNvSpPr/>
          <p:nvPr/>
        </p:nvSpPr>
        <p:spPr>
          <a:xfrm>
            <a:off x="1537716" y="6025896"/>
            <a:ext cx="67285" cy="91440"/>
          </a:xfrm>
          <a:prstGeom prst="rect">
            <a:avLst/>
          </a:prstGeom>
          <a:solidFill>
            <a:srgbClr val="AF65D6"/>
          </a:solidFill>
          <a:ln/>
        </p:spPr>
      </p:sp>
      <p:sp>
        <p:nvSpPr>
          <p:cNvPr id="27" name="Shape 24"/>
          <p:cNvSpPr/>
          <p:nvPr/>
        </p:nvSpPr>
        <p:spPr>
          <a:xfrm>
            <a:off x="1601343" y="6025896"/>
            <a:ext cx="67285" cy="91440"/>
          </a:xfrm>
          <a:prstGeom prst="rect">
            <a:avLst/>
          </a:prstGeom>
          <a:solidFill>
            <a:srgbClr val="F88DC2"/>
          </a:solidFill>
          <a:ln/>
        </p:spPr>
      </p:sp>
      <p:sp>
        <p:nvSpPr>
          <p:cNvPr id="28" name="Shape 25"/>
          <p:cNvSpPr/>
          <p:nvPr/>
        </p:nvSpPr>
        <p:spPr>
          <a:xfrm>
            <a:off x="1664970" y="6025896"/>
            <a:ext cx="67285" cy="91440"/>
          </a:xfrm>
          <a:prstGeom prst="rect">
            <a:avLst/>
          </a:prstGeom>
          <a:solidFill>
            <a:srgbClr val="FF6280"/>
          </a:solidFill>
          <a:ln/>
        </p:spPr>
      </p:sp>
      <p:sp>
        <p:nvSpPr>
          <p:cNvPr id="29" name="Shape 26"/>
          <p:cNvSpPr/>
          <p:nvPr/>
        </p:nvSpPr>
        <p:spPr>
          <a:xfrm>
            <a:off x="1728597" y="6025896"/>
            <a:ext cx="67285" cy="91440"/>
          </a:xfrm>
          <a:prstGeom prst="rect">
            <a:avLst/>
          </a:prstGeom>
          <a:solidFill>
            <a:srgbClr val="FF2E38"/>
          </a:solidFill>
          <a:ln/>
        </p:spPr>
      </p:sp>
      <p:sp>
        <p:nvSpPr>
          <p:cNvPr id="30" name="Text 27"/>
          <p:cNvSpPr/>
          <p:nvPr/>
        </p:nvSpPr>
        <p:spPr>
          <a:xfrm>
            <a:off x="265176" y="6126480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−30</a:t>
            </a:r>
            <a:endParaRPr lang="en-US" sz="600" dirty="0"/>
          </a:p>
        </p:txBody>
      </p:sp>
      <p:sp>
        <p:nvSpPr>
          <p:cNvPr id="31" name="Text 28"/>
          <p:cNvSpPr/>
          <p:nvPr/>
        </p:nvSpPr>
        <p:spPr>
          <a:xfrm>
            <a:off x="537301" y="6126480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−44</a:t>
            </a:r>
            <a:endParaRPr lang="en-US" sz="600" dirty="0"/>
          </a:p>
        </p:txBody>
      </p:sp>
      <p:sp>
        <p:nvSpPr>
          <p:cNvPr id="32" name="Text 29"/>
          <p:cNvSpPr/>
          <p:nvPr/>
        </p:nvSpPr>
        <p:spPr>
          <a:xfrm>
            <a:off x="903793" y="6126480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−56</a:t>
            </a:r>
            <a:endParaRPr lang="en-US" sz="600" dirty="0"/>
          </a:p>
        </p:txBody>
      </p:sp>
      <p:sp>
        <p:nvSpPr>
          <p:cNvPr id="33" name="Text 30"/>
          <p:cNvSpPr/>
          <p:nvPr/>
        </p:nvSpPr>
        <p:spPr>
          <a:xfrm>
            <a:off x="1331366" y="6126480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−70</a:t>
            </a:r>
            <a:endParaRPr lang="en-US" sz="600" dirty="0"/>
          </a:p>
        </p:txBody>
      </p:sp>
      <p:sp>
        <p:nvSpPr>
          <p:cNvPr id="34" name="Text 31"/>
          <p:cNvSpPr/>
          <p:nvPr/>
        </p:nvSpPr>
        <p:spPr>
          <a:xfrm>
            <a:off x="1481328" y="6126480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−80</a:t>
            </a:r>
            <a:endParaRPr lang="en-US" sz="600" dirty="0"/>
          </a:p>
        </p:txBody>
      </p:sp>
      <p:sp>
        <p:nvSpPr>
          <p:cNvPr id="35" name="Text 32"/>
          <p:cNvSpPr/>
          <p:nvPr/>
        </p:nvSpPr>
        <p:spPr>
          <a:xfrm>
            <a:off x="246888" y="6254496"/>
            <a:ext cx="1563624" cy="1188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650" dirty="0">
                <a:solidFill>
                  <a:srgbClr val="DBE7F8"/>
                </a:solidFill>
              </a:rPr>
              <a:t>Cinza = nuvem quente/superfície</a:t>
            </a:r>
            <a:endParaRPr lang="en-US" sz="650" dirty="0"/>
          </a:p>
        </p:txBody>
      </p:sp>
      <p:sp>
        <p:nvSpPr>
          <p:cNvPr id="36" name="Text 33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571957"/>
            <a:ext cx="8961120" cy="564550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1392174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DEA - 12:10 UTC</a:t>
            </a:r>
            <a:endParaRPr lang="en-US" sz="900" dirty="0"/>
          </a:p>
        </p:txBody>
      </p:sp>
      <p:sp>
        <p:nvSpPr>
          <p:cNvPr id="4" name="Shape 1"/>
          <p:cNvSpPr/>
          <p:nvPr/>
        </p:nvSpPr>
        <p:spPr>
          <a:xfrm>
            <a:off x="8229600" y="4846320"/>
            <a:ext cx="146304" cy="146304"/>
          </a:xfrm>
          <a:prstGeom prst="ellipse">
            <a:avLst/>
          </a:prstGeom>
          <a:solidFill>
            <a:srgbClr val="FF2020"/>
          </a:solidFill>
          <a:ln/>
        </p:spPr>
      </p:sp>
      <p:sp>
        <p:nvSpPr>
          <p:cNvPr id="5" name="Text 2"/>
          <p:cNvSpPr/>
          <p:nvPr/>
        </p:nvSpPr>
        <p:spPr>
          <a:xfrm>
            <a:off x="7498080" y="4809744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0–15 min</a:t>
            </a:r>
            <a:endParaRPr lang="en-US" sz="1000" dirty="0"/>
          </a:p>
        </p:txBody>
      </p:sp>
      <p:sp>
        <p:nvSpPr>
          <p:cNvPr id="6" name="Shape 3"/>
          <p:cNvSpPr/>
          <p:nvPr/>
        </p:nvSpPr>
        <p:spPr>
          <a:xfrm>
            <a:off x="8229600" y="5230368"/>
            <a:ext cx="146304" cy="146304"/>
          </a:xfrm>
          <a:prstGeom prst="ellipse">
            <a:avLst/>
          </a:prstGeom>
          <a:solidFill>
            <a:srgbClr val="FFB000"/>
          </a:solidFill>
          <a:ln/>
        </p:spPr>
      </p:sp>
      <p:sp>
        <p:nvSpPr>
          <p:cNvPr id="7" name="Text 4"/>
          <p:cNvSpPr/>
          <p:nvPr/>
        </p:nvSpPr>
        <p:spPr>
          <a:xfrm>
            <a:off x="7498080" y="5193792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15–30 min</a:t>
            </a:r>
            <a:endParaRPr lang="en-US" sz="1000" dirty="0"/>
          </a:p>
        </p:txBody>
      </p:sp>
      <p:sp>
        <p:nvSpPr>
          <p:cNvPr id="8" name="Shape 5"/>
          <p:cNvSpPr/>
          <p:nvPr/>
        </p:nvSpPr>
        <p:spPr>
          <a:xfrm>
            <a:off x="8229600" y="5614416"/>
            <a:ext cx="146304" cy="146304"/>
          </a:xfrm>
          <a:prstGeom prst="ellipse">
            <a:avLst/>
          </a:prstGeom>
          <a:solidFill>
            <a:srgbClr val="00C040"/>
          </a:solidFill>
          <a:ln/>
        </p:spPr>
      </p:sp>
      <p:sp>
        <p:nvSpPr>
          <p:cNvPr id="9" name="Text 6"/>
          <p:cNvSpPr/>
          <p:nvPr/>
        </p:nvSpPr>
        <p:spPr>
          <a:xfrm>
            <a:off x="7498080" y="5577840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30–45 min</a:t>
            </a:r>
            <a:endParaRPr lang="en-US" sz="1000" dirty="0"/>
          </a:p>
        </p:txBody>
      </p:sp>
      <p:sp>
        <p:nvSpPr>
          <p:cNvPr id="10" name="Shape 7"/>
          <p:cNvSpPr/>
          <p:nvPr/>
        </p:nvSpPr>
        <p:spPr>
          <a:xfrm>
            <a:off x="8229600" y="5998464"/>
            <a:ext cx="146304" cy="146304"/>
          </a:xfrm>
          <a:prstGeom prst="ellipse">
            <a:avLst/>
          </a:prstGeom>
          <a:solidFill>
            <a:srgbClr val="3399FF"/>
          </a:solidFill>
          <a:ln/>
        </p:spPr>
      </p:sp>
      <p:sp>
        <p:nvSpPr>
          <p:cNvPr id="11" name="Text 8"/>
          <p:cNvSpPr/>
          <p:nvPr/>
        </p:nvSpPr>
        <p:spPr>
          <a:xfrm>
            <a:off x="7498080" y="5961888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45–60 min</a:t>
            </a:r>
            <a:endParaRPr lang="en-US" sz="1000" dirty="0"/>
          </a:p>
        </p:txBody>
      </p:sp>
      <p:sp>
        <p:nvSpPr>
          <p:cNvPr id="12" name="Text 9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503066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em vigor · consulta 06/10 12:10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972154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de TS em vigor · consulta 06/10 12:10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594360"/>
            <a:ext cx="8961120" cy="56007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4023360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Modelagem ECMWF — precipitação prevista (pico) · 2000 UTC 06/10 (rodada 06/10 00Z)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56055" y="178308"/>
            <a:ext cx="6431890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Shape 1"/>
          <p:cNvSpPr/>
          <p:nvPr/>
        </p:nvSpPr>
        <p:spPr>
          <a:xfrm>
            <a:off x="137160" y="4005072"/>
            <a:ext cx="1691640" cy="603504"/>
          </a:xfrm>
          <a:prstGeom prst="roundRect">
            <a:avLst>
              <a:gd name="adj" fmla="val 7576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01168" y="4032504"/>
            <a:ext cx="15636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Realçada · topo (°C) aprox.</a:t>
            </a:r>
            <a:endParaRPr lang="en-US" sz="800" dirty="0"/>
          </a:p>
        </p:txBody>
      </p:sp>
      <p:sp>
        <p:nvSpPr>
          <p:cNvPr id="6" name="Shape 3"/>
          <p:cNvSpPr/>
          <p:nvPr/>
        </p:nvSpPr>
        <p:spPr>
          <a:xfrm>
            <a:off x="219456" y="4233672"/>
            <a:ext cx="67285" cy="91440"/>
          </a:xfrm>
          <a:prstGeom prst="rect">
            <a:avLst/>
          </a:prstGeom>
          <a:solidFill>
            <a:srgbClr val="FAA813"/>
          </a:solidFill>
          <a:ln/>
        </p:spPr>
      </p:sp>
      <p:sp>
        <p:nvSpPr>
          <p:cNvPr id="7" name="Shape 4"/>
          <p:cNvSpPr/>
          <p:nvPr/>
        </p:nvSpPr>
        <p:spPr>
          <a:xfrm>
            <a:off x="283083" y="4233672"/>
            <a:ext cx="67285" cy="91440"/>
          </a:xfrm>
          <a:prstGeom prst="rect">
            <a:avLst/>
          </a:prstGeom>
          <a:solidFill>
            <a:srgbClr val="FBB610"/>
          </a:solidFill>
          <a:ln/>
        </p:spPr>
      </p:sp>
      <p:sp>
        <p:nvSpPr>
          <p:cNvPr id="8" name="Shape 5"/>
          <p:cNvSpPr/>
          <p:nvPr/>
        </p:nvSpPr>
        <p:spPr>
          <a:xfrm>
            <a:off x="346710" y="4233672"/>
            <a:ext cx="67285" cy="91440"/>
          </a:xfrm>
          <a:prstGeom prst="rect">
            <a:avLst/>
          </a:prstGeom>
          <a:solidFill>
            <a:srgbClr val="FCC40D"/>
          </a:solidFill>
          <a:ln/>
        </p:spPr>
      </p:sp>
      <p:sp>
        <p:nvSpPr>
          <p:cNvPr id="9" name="Shape 6"/>
          <p:cNvSpPr/>
          <p:nvPr/>
        </p:nvSpPr>
        <p:spPr>
          <a:xfrm>
            <a:off x="410337" y="4233672"/>
            <a:ext cx="67285" cy="91440"/>
          </a:xfrm>
          <a:prstGeom prst="rect">
            <a:avLst/>
          </a:prstGeom>
          <a:solidFill>
            <a:srgbClr val="FDD20A"/>
          </a:solidFill>
          <a:ln/>
        </p:spPr>
      </p:sp>
      <p:sp>
        <p:nvSpPr>
          <p:cNvPr id="10" name="Shape 7"/>
          <p:cNvSpPr/>
          <p:nvPr/>
        </p:nvSpPr>
        <p:spPr>
          <a:xfrm>
            <a:off x="473964" y="4233672"/>
            <a:ext cx="67285" cy="91440"/>
          </a:xfrm>
          <a:prstGeom prst="rect">
            <a:avLst/>
          </a:prstGeom>
          <a:solidFill>
            <a:srgbClr val="FDE007"/>
          </a:solidFill>
          <a:ln/>
        </p:spPr>
      </p:sp>
      <p:sp>
        <p:nvSpPr>
          <p:cNvPr id="11" name="Shape 8"/>
          <p:cNvSpPr/>
          <p:nvPr/>
        </p:nvSpPr>
        <p:spPr>
          <a:xfrm>
            <a:off x="537591" y="4233672"/>
            <a:ext cx="67285" cy="91440"/>
          </a:xfrm>
          <a:prstGeom prst="rect">
            <a:avLst/>
          </a:prstGeom>
          <a:solidFill>
            <a:srgbClr val="FEEE04"/>
          </a:solidFill>
          <a:ln/>
        </p:spPr>
      </p:sp>
      <p:sp>
        <p:nvSpPr>
          <p:cNvPr id="12" name="Shape 9"/>
          <p:cNvSpPr/>
          <p:nvPr/>
        </p:nvSpPr>
        <p:spPr>
          <a:xfrm>
            <a:off x="601218" y="4233672"/>
            <a:ext cx="67285" cy="91440"/>
          </a:xfrm>
          <a:prstGeom prst="rect">
            <a:avLst/>
          </a:prstGeom>
          <a:solidFill>
            <a:srgbClr val="FFFC01"/>
          </a:solidFill>
          <a:ln/>
        </p:spPr>
      </p:sp>
      <p:sp>
        <p:nvSpPr>
          <p:cNvPr id="13" name="Shape 10"/>
          <p:cNvSpPr/>
          <p:nvPr/>
        </p:nvSpPr>
        <p:spPr>
          <a:xfrm>
            <a:off x="664845" y="4233672"/>
            <a:ext cx="67285" cy="91440"/>
          </a:xfrm>
          <a:prstGeom prst="rect">
            <a:avLst/>
          </a:prstGeom>
          <a:solidFill>
            <a:srgbClr val="D6F629"/>
          </a:solidFill>
          <a:ln/>
        </p:spPr>
      </p:sp>
      <p:sp>
        <p:nvSpPr>
          <p:cNvPr id="14" name="Shape 11"/>
          <p:cNvSpPr/>
          <p:nvPr/>
        </p:nvSpPr>
        <p:spPr>
          <a:xfrm>
            <a:off x="728472" y="4233672"/>
            <a:ext cx="67285" cy="91440"/>
          </a:xfrm>
          <a:prstGeom prst="rect">
            <a:avLst/>
          </a:prstGeom>
          <a:solidFill>
            <a:srgbClr val="A2EB5D"/>
          </a:solidFill>
          <a:ln/>
        </p:spPr>
      </p:sp>
      <p:sp>
        <p:nvSpPr>
          <p:cNvPr id="15" name="Shape 12"/>
          <p:cNvSpPr/>
          <p:nvPr/>
        </p:nvSpPr>
        <p:spPr>
          <a:xfrm>
            <a:off x="792099" y="4233672"/>
            <a:ext cx="67285" cy="91440"/>
          </a:xfrm>
          <a:prstGeom prst="rect">
            <a:avLst/>
          </a:prstGeom>
          <a:solidFill>
            <a:srgbClr val="73E18C"/>
          </a:solidFill>
          <a:ln/>
        </p:spPr>
      </p:sp>
      <p:sp>
        <p:nvSpPr>
          <p:cNvPr id="16" name="Shape 13"/>
          <p:cNvSpPr/>
          <p:nvPr/>
        </p:nvSpPr>
        <p:spPr>
          <a:xfrm>
            <a:off x="855726" y="4233672"/>
            <a:ext cx="67285" cy="91440"/>
          </a:xfrm>
          <a:prstGeom prst="rect">
            <a:avLst/>
          </a:prstGeom>
          <a:solidFill>
            <a:srgbClr val="4BD9B4"/>
          </a:solidFill>
          <a:ln/>
        </p:spPr>
      </p:sp>
      <p:sp>
        <p:nvSpPr>
          <p:cNvPr id="17" name="Shape 14"/>
          <p:cNvSpPr/>
          <p:nvPr/>
        </p:nvSpPr>
        <p:spPr>
          <a:xfrm>
            <a:off x="919353" y="4233672"/>
            <a:ext cx="67285" cy="91440"/>
          </a:xfrm>
          <a:prstGeom prst="rect">
            <a:avLst/>
          </a:prstGeom>
          <a:solidFill>
            <a:srgbClr val="2ACCD5"/>
          </a:solidFill>
          <a:ln/>
        </p:spPr>
      </p:sp>
      <p:sp>
        <p:nvSpPr>
          <p:cNvPr id="18" name="Shape 15"/>
          <p:cNvSpPr/>
          <p:nvPr/>
        </p:nvSpPr>
        <p:spPr>
          <a:xfrm>
            <a:off x="982980" y="4233672"/>
            <a:ext cx="67285" cy="91440"/>
          </a:xfrm>
          <a:prstGeom prst="rect">
            <a:avLst/>
          </a:prstGeom>
          <a:solidFill>
            <a:srgbClr val="11BCEE"/>
          </a:solidFill>
          <a:ln/>
        </p:spPr>
      </p:sp>
      <p:sp>
        <p:nvSpPr>
          <p:cNvPr id="19" name="Shape 16"/>
          <p:cNvSpPr/>
          <p:nvPr/>
        </p:nvSpPr>
        <p:spPr>
          <a:xfrm>
            <a:off x="1046607" y="4233672"/>
            <a:ext cx="67285" cy="91440"/>
          </a:xfrm>
          <a:prstGeom prst="rect">
            <a:avLst/>
          </a:prstGeom>
          <a:solidFill>
            <a:srgbClr val="00A7FF"/>
          </a:solidFill>
          <a:ln/>
        </p:spPr>
      </p:sp>
      <p:sp>
        <p:nvSpPr>
          <p:cNvPr id="20" name="Shape 17"/>
          <p:cNvSpPr/>
          <p:nvPr/>
        </p:nvSpPr>
        <p:spPr>
          <a:xfrm>
            <a:off x="1110234" y="4233672"/>
            <a:ext cx="67285" cy="91440"/>
          </a:xfrm>
          <a:prstGeom prst="rect">
            <a:avLst/>
          </a:prstGeom>
          <a:solidFill>
            <a:srgbClr val="008AFF"/>
          </a:solidFill>
          <a:ln/>
        </p:spPr>
      </p:sp>
      <p:sp>
        <p:nvSpPr>
          <p:cNvPr id="21" name="Shape 18"/>
          <p:cNvSpPr/>
          <p:nvPr/>
        </p:nvSpPr>
        <p:spPr>
          <a:xfrm>
            <a:off x="1173861" y="4233672"/>
            <a:ext cx="67285" cy="91440"/>
          </a:xfrm>
          <a:prstGeom prst="rect">
            <a:avLst/>
          </a:prstGeom>
          <a:solidFill>
            <a:srgbClr val="006DFF"/>
          </a:solidFill>
          <a:ln/>
        </p:spPr>
      </p:sp>
      <p:sp>
        <p:nvSpPr>
          <p:cNvPr id="22" name="Shape 19"/>
          <p:cNvSpPr/>
          <p:nvPr/>
        </p:nvSpPr>
        <p:spPr>
          <a:xfrm>
            <a:off x="1237488" y="4233672"/>
            <a:ext cx="67285" cy="91440"/>
          </a:xfrm>
          <a:prstGeom prst="rect">
            <a:avLst/>
          </a:prstGeom>
          <a:solidFill>
            <a:srgbClr val="004FFF"/>
          </a:solidFill>
          <a:ln/>
        </p:spPr>
      </p:sp>
      <p:sp>
        <p:nvSpPr>
          <p:cNvPr id="23" name="Shape 20"/>
          <p:cNvSpPr/>
          <p:nvPr/>
        </p:nvSpPr>
        <p:spPr>
          <a:xfrm>
            <a:off x="1301115" y="4233672"/>
            <a:ext cx="67285" cy="91440"/>
          </a:xfrm>
          <a:prstGeom prst="rect">
            <a:avLst/>
          </a:prstGeom>
          <a:solidFill>
            <a:srgbClr val="002BFF"/>
          </a:solidFill>
          <a:ln/>
        </p:spPr>
      </p:sp>
      <p:sp>
        <p:nvSpPr>
          <p:cNvPr id="24" name="Shape 21"/>
          <p:cNvSpPr/>
          <p:nvPr/>
        </p:nvSpPr>
        <p:spPr>
          <a:xfrm>
            <a:off x="1364742" y="4233672"/>
            <a:ext cx="67285" cy="91440"/>
          </a:xfrm>
          <a:prstGeom prst="rect">
            <a:avLst/>
          </a:prstGeom>
          <a:solidFill>
            <a:srgbClr val="0008FF"/>
          </a:solidFill>
          <a:ln/>
        </p:spPr>
      </p:sp>
      <p:sp>
        <p:nvSpPr>
          <p:cNvPr id="25" name="Shape 22"/>
          <p:cNvSpPr/>
          <p:nvPr/>
        </p:nvSpPr>
        <p:spPr>
          <a:xfrm>
            <a:off x="1428369" y="4233672"/>
            <a:ext cx="67285" cy="91440"/>
          </a:xfrm>
          <a:prstGeom prst="rect">
            <a:avLst/>
          </a:prstGeom>
          <a:solidFill>
            <a:srgbClr val="5633EC"/>
          </a:solidFill>
          <a:ln/>
        </p:spPr>
      </p:sp>
      <p:sp>
        <p:nvSpPr>
          <p:cNvPr id="26" name="Shape 23"/>
          <p:cNvSpPr/>
          <p:nvPr/>
        </p:nvSpPr>
        <p:spPr>
          <a:xfrm>
            <a:off x="1491996" y="4233672"/>
            <a:ext cx="67285" cy="91440"/>
          </a:xfrm>
          <a:prstGeom prst="rect">
            <a:avLst/>
          </a:prstGeom>
          <a:solidFill>
            <a:srgbClr val="AF65D6"/>
          </a:solidFill>
          <a:ln/>
        </p:spPr>
      </p:sp>
      <p:sp>
        <p:nvSpPr>
          <p:cNvPr id="27" name="Shape 24"/>
          <p:cNvSpPr/>
          <p:nvPr/>
        </p:nvSpPr>
        <p:spPr>
          <a:xfrm>
            <a:off x="1555623" y="4233672"/>
            <a:ext cx="67285" cy="91440"/>
          </a:xfrm>
          <a:prstGeom prst="rect">
            <a:avLst/>
          </a:prstGeom>
          <a:solidFill>
            <a:srgbClr val="F88DC2"/>
          </a:solidFill>
          <a:ln/>
        </p:spPr>
      </p:sp>
      <p:sp>
        <p:nvSpPr>
          <p:cNvPr id="28" name="Shape 25"/>
          <p:cNvSpPr/>
          <p:nvPr/>
        </p:nvSpPr>
        <p:spPr>
          <a:xfrm>
            <a:off x="1619250" y="4233672"/>
            <a:ext cx="67285" cy="91440"/>
          </a:xfrm>
          <a:prstGeom prst="rect">
            <a:avLst/>
          </a:prstGeom>
          <a:solidFill>
            <a:srgbClr val="FF6280"/>
          </a:solidFill>
          <a:ln/>
        </p:spPr>
      </p:sp>
      <p:sp>
        <p:nvSpPr>
          <p:cNvPr id="29" name="Shape 26"/>
          <p:cNvSpPr/>
          <p:nvPr/>
        </p:nvSpPr>
        <p:spPr>
          <a:xfrm>
            <a:off x="1682877" y="4233672"/>
            <a:ext cx="67285" cy="91440"/>
          </a:xfrm>
          <a:prstGeom prst="rect">
            <a:avLst/>
          </a:prstGeom>
          <a:solidFill>
            <a:srgbClr val="FF2E38"/>
          </a:solidFill>
          <a:ln/>
        </p:spPr>
      </p:sp>
      <p:sp>
        <p:nvSpPr>
          <p:cNvPr id="30" name="Text 27"/>
          <p:cNvSpPr/>
          <p:nvPr/>
        </p:nvSpPr>
        <p:spPr>
          <a:xfrm>
            <a:off x="219456" y="4334256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−30</a:t>
            </a:r>
            <a:endParaRPr lang="en-US" sz="600" dirty="0"/>
          </a:p>
        </p:txBody>
      </p:sp>
      <p:sp>
        <p:nvSpPr>
          <p:cNvPr id="31" name="Text 28"/>
          <p:cNvSpPr/>
          <p:nvPr/>
        </p:nvSpPr>
        <p:spPr>
          <a:xfrm>
            <a:off x="491581" y="4334256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−44</a:t>
            </a:r>
            <a:endParaRPr lang="en-US" sz="600" dirty="0"/>
          </a:p>
        </p:txBody>
      </p:sp>
      <p:sp>
        <p:nvSpPr>
          <p:cNvPr id="32" name="Text 29"/>
          <p:cNvSpPr/>
          <p:nvPr/>
        </p:nvSpPr>
        <p:spPr>
          <a:xfrm>
            <a:off x="858073" y="4334256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−56</a:t>
            </a:r>
            <a:endParaRPr lang="en-US" sz="600" dirty="0"/>
          </a:p>
        </p:txBody>
      </p:sp>
      <p:sp>
        <p:nvSpPr>
          <p:cNvPr id="33" name="Text 30"/>
          <p:cNvSpPr/>
          <p:nvPr/>
        </p:nvSpPr>
        <p:spPr>
          <a:xfrm>
            <a:off x="1285646" y="4334256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−70</a:t>
            </a:r>
            <a:endParaRPr lang="en-US" sz="600" dirty="0"/>
          </a:p>
        </p:txBody>
      </p:sp>
      <p:sp>
        <p:nvSpPr>
          <p:cNvPr id="34" name="Text 31"/>
          <p:cNvSpPr/>
          <p:nvPr/>
        </p:nvSpPr>
        <p:spPr>
          <a:xfrm>
            <a:off x="1435608" y="4334256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−80</a:t>
            </a:r>
            <a:endParaRPr lang="en-US" sz="600" dirty="0"/>
          </a:p>
        </p:txBody>
      </p:sp>
      <p:sp>
        <p:nvSpPr>
          <p:cNvPr id="35" name="Text 32"/>
          <p:cNvSpPr/>
          <p:nvPr/>
        </p:nvSpPr>
        <p:spPr>
          <a:xfrm>
            <a:off x="201168" y="4462272"/>
            <a:ext cx="1563624" cy="1188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650" dirty="0">
                <a:solidFill>
                  <a:srgbClr val="DBE7F8"/>
                </a:solidFill>
              </a:rPr>
              <a:t>Cinza = nuvem quente/superfície</a:t>
            </a:r>
            <a:endParaRPr lang="en-US" sz="65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</a:tblGrid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FIR-AZ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EG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MQ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SN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RB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CY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56839" y="178308"/>
            <a:ext cx="3030322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Shape 1"/>
          <p:cNvSpPr/>
          <p:nvPr/>
        </p:nvSpPr>
        <p:spPr>
          <a:xfrm>
            <a:off x="137160" y="4005072"/>
            <a:ext cx="1691640" cy="603504"/>
          </a:xfrm>
          <a:prstGeom prst="roundRect">
            <a:avLst>
              <a:gd name="adj" fmla="val 7576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01168" y="4032504"/>
            <a:ext cx="15636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Realçada · topo (°C) aprox.</a:t>
            </a:r>
            <a:endParaRPr lang="en-US" sz="800" dirty="0"/>
          </a:p>
        </p:txBody>
      </p:sp>
      <p:sp>
        <p:nvSpPr>
          <p:cNvPr id="6" name="Shape 3"/>
          <p:cNvSpPr/>
          <p:nvPr/>
        </p:nvSpPr>
        <p:spPr>
          <a:xfrm>
            <a:off x="219456" y="4233672"/>
            <a:ext cx="67285" cy="91440"/>
          </a:xfrm>
          <a:prstGeom prst="rect">
            <a:avLst/>
          </a:prstGeom>
          <a:solidFill>
            <a:srgbClr val="FAA813"/>
          </a:solidFill>
          <a:ln/>
        </p:spPr>
      </p:sp>
      <p:sp>
        <p:nvSpPr>
          <p:cNvPr id="7" name="Shape 4"/>
          <p:cNvSpPr/>
          <p:nvPr/>
        </p:nvSpPr>
        <p:spPr>
          <a:xfrm>
            <a:off x="283083" y="4233672"/>
            <a:ext cx="67285" cy="91440"/>
          </a:xfrm>
          <a:prstGeom prst="rect">
            <a:avLst/>
          </a:prstGeom>
          <a:solidFill>
            <a:srgbClr val="FBB610"/>
          </a:solidFill>
          <a:ln/>
        </p:spPr>
      </p:sp>
      <p:sp>
        <p:nvSpPr>
          <p:cNvPr id="8" name="Shape 5"/>
          <p:cNvSpPr/>
          <p:nvPr/>
        </p:nvSpPr>
        <p:spPr>
          <a:xfrm>
            <a:off x="346710" y="4233672"/>
            <a:ext cx="67285" cy="91440"/>
          </a:xfrm>
          <a:prstGeom prst="rect">
            <a:avLst/>
          </a:prstGeom>
          <a:solidFill>
            <a:srgbClr val="FCC40D"/>
          </a:solidFill>
          <a:ln/>
        </p:spPr>
      </p:sp>
      <p:sp>
        <p:nvSpPr>
          <p:cNvPr id="9" name="Shape 6"/>
          <p:cNvSpPr/>
          <p:nvPr/>
        </p:nvSpPr>
        <p:spPr>
          <a:xfrm>
            <a:off x="410337" y="4233672"/>
            <a:ext cx="67285" cy="91440"/>
          </a:xfrm>
          <a:prstGeom prst="rect">
            <a:avLst/>
          </a:prstGeom>
          <a:solidFill>
            <a:srgbClr val="FDD20A"/>
          </a:solidFill>
          <a:ln/>
        </p:spPr>
      </p:sp>
      <p:sp>
        <p:nvSpPr>
          <p:cNvPr id="10" name="Shape 7"/>
          <p:cNvSpPr/>
          <p:nvPr/>
        </p:nvSpPr>
        <p:spPr>
          <a:xfrm>
            <a:off x="473964" y="4233672"/>
            <a:ext cx="67285" cy="91440"/>
          </a:xfrm>
          <a:prstGeom prst="rect">
            <a:avLst/>
          </a:prstGeom>
          <a:solidFill>
            <a:srgbClr val="FDE007"/>
          </a:solidFill>
          <a:ln/>
        </p:spPr>
      </p:sp>
      <p:sp>
        <p:nvSpPr>
          <p:cNvPr id="11" name="Shape 8"/>
          <p:cNvSpPr/>
          <p:nvPr/>
        </p:nvSpPr>
        <p:spPr>
          <a:xfrm>
            <a:off x="537591" y="4233672"/>
            <a:ext cx="67285" cy="91440"/>
          </a:xfrm>
          <a:prstGeom prst="rect">
            <a:avLst/>
          </a:prstGeom>
          <a:solidFill>
            <a:srgbClr val="FEEE04"/>
          </a:solidFill>
          <a:ln/>
        </p:spPr>
      </p:sp>
      <p:sp>
        <p:nvSpPr>
          <p:cNvPr id="12" name="Shape 9"/>
          <p:cNvSpPr/>
          <p:nvPr/>
        </p:nvSpPr>
        <p:spPr>
          <a:xfrm>
            <a:off x="601218" y="4233672"/>
            <a:ext cx="67285" cy="91440"/>
          </a:xfrm>
          <a:prstGeom prst="rect">
            <a:avLst/>
          </a:prstGeom>
          <a:solidFill>
            <a:srgbClr val="FFFC01"/>
          </a:solidFill>
          <a:ln/>
        </p:spPr>
      </p:sp>
      <p:sp>
        <p:nvSpPr>
          <p:cNvPr id="13" name="Shape 10"/>
          <p:cNvSpPr/>
          <p:nvPr/>
        </p:nvSpPr>
        <p:spPr>
          <a:xfrm>
            <a:off x="664845" y="4233672"/>
            <a:ext cx="67285" cy="91440"/>
          </a:xfrm>
          <a:prstGeom prst="rect">
            <a:avLst/>
          </a:prstGeom>
          <a:solidFill>
            <a:srgbClr val="D6F629"/>
          </a:solidFill>
          <a:ln/>
        </p:spPr>
      </p:sp>
      <p:sp>
        <p:nvSpPr>
          <p:cNvPr id="14" name="Shape 11"/>
          <p:cNvSpPr/>
          <p:nvPr/>
        </p:nvSpPr>
        <p:spPr>
          <a:xfrm>
            <a:off x="728472" y="4233672"/>
            <a:ext cx="67285" cy="91440"/>
          </a:xfrm>
          <a:prstGeom prst="rect">
            <a:avLst/>
          </a:prstGeom>
          <a:solidFill>
            <a:srgbClr val="A2EB5D"/>
          </a:solidFill>
          <a:ln/>
        </p:spPr>
      </p:sp>
      <p:sp>
        <p:nvSpPr>
          <p:cNvPr id="15" name="Shape 12"/>
          <p:cNvSpPr/>
          <p:nvPr/>
        </p:nvSpPr>
        <p:spPr>
          <a:xfrm>
            <a:off x="792099" y="4233672"/>
            <a:ext cx="67285" cy="91440"/>
          </a:xfrm>
          <a:prstGeom prst="rect">
            <a:avLst/>
          </a:prstGeom>
          <a:solidFill>
            <a:srgbClr val="73E18C"/>
          </a:solidFill>
          <a:ln/>
        </p:spPr>
      </p:sp>
      <p:sp>
        <p:nvSpPr>
          <p:cNvPr id="16" name="Shape 13"/>
          <p:cNvSpPr/>
          <p:nvPr/>
        </p:nvSpPr>
        <p:spPr>
          <a:xfrm>
            <a:off x="855726" y="4233672"/>
            <a:ext cx="67285" cy="91440"/>
          </a:xfrm>
          <a:prstGeom prst="rect">
            <a:avLst/>
          </a:prstGeom>
          <a:solidFill>
            <a:srgbClr val="4BD9B4"/>
          </a:solidFill>
          <a:ln/>
        </p:spPr>
      </p:sp>
      <p:sp>
        <p:nvSpPr>
          <p:cNvPr id="17" name="Shape 14"/>
          <p:cNvSpPr/>
          <p:nvPr/>
        </p:nvSpPr>
        <p:spPr>
          <a:xfrm>
            <a:off x="919353" y="4233672"/>
            <a:ext cx="67285" cy="91440"/>
          </a:xfrm>
          <a:prstGeom prst="rect">
            <a:avLst/>
          </a:prstGeom>
          <a:solidFill>
            <a:srgbClr val="2ACCD5"/>
          </a:solidFill>
          <a:ln/>
        </p:spPr>
      </p:sp>
      <p:sp>
        <p:nvSpPr>
          <p:cNvPr id="18" name="Shape 15"/>
          <p:cNvSpPr/>
          <p:nvPr/>
        </p:nvSpPr>
        <p:spPr>
          <a:xfrm>
            <a:off x="982980" y="4233672"/>
            <a:ext cx="67285" cy="91440"/>
          </a:xfrm>
          <a:prstGeom prst="rect">
            <a:avLst/>
          </a:prstGeom>
          <a:solidFill>
            <a:srgbClr val="11BCEE"/>
          </a:solidFill>
          <a:ln/>
        </p:spPr>
      </p:sp>
      <p:sp>
        <p:nvSpPr>
          <p:cNvPr id="19" name="Shape 16"/>
          <p:cNvSpPr/>
          <p:nvPr/>
        </p:nvSpPr>
        <p:spPr>
          <a:xfrm>
            <a:off x="1046607" y="4233672"/>
            <a:ext cx="67285" cy="91440"/>
          </a:xfrm>
          <a:prstGeom prst="rect">
            <a:avLst/>
          </a:prstGeom>
          <a:solidFill>
            <a:srgbClr val="00A7FF"/>
          </a:solidFill>
          <a:ln/>
        </p:spPr>
      </p:sp>
      <p:sp>
        <p:nvSpPr>
          <p:cNvPr id="20" name="Shape 17"/>
          <p:cNvSpPr/>
          <p:nvPr/>
        </p:nvSpPr>
        <p:spPr>
          <a:xfrm>
            <a:off x="1110234" y="4233672"/>
            <a:ext cx="67285" cy="91440"/>
          </a:xfrm>
          <a:prstGeom prst="rect">
            <a:avLst/>
          </a:prstGeom>
          <a:solidFill>
            <a:srgbClr val="008AFF"/>
          </a:solidFill>
          <a:ln/>
        </p:spPr>
      </p:sp>
      <p:sp>
        <p:nvSpPr>
          <p:cNvPr id="21" name="Shape 18"/>
          <p:cNvSpPr/>
          <p:nvPr/>
        </p:nvSpPr>
        <p:spPr>
          <a:xfrm>
            <a:off x="1173861" y="4233672"/>
            <a:ext cx="67285" cy="91440"/>
          </a:xfrm>
          <a:prstGeom prst="rect">
            <a:avLst/>
          </a:prstGeom>
          <a:solidFill>
            <a:srgbClr val="006DFF"/>
          </a:solidFill>
          <a:ln/>
        </p:spPr>
      </p:sp>
      <p:sp>
        <p:nvSpPr>
          <p:cNvPr id="22" name="Shape 19"/>
          <p:cNvSpPr/>
          <p:nvPr/>
        </p:nvSpPr>
        <p:spPr>
          <a:xfrm>
            <a:off x="1237488" y="4233672"/>
            <a:ext cx="67285" cy="91440"/>
          </a:xfrm>
          <a:prstGeom prst="rect">
            <a:avLst/>
          </a:prstGeom>
          <a:solidFill>
            <a:srgbClr val="004FFF"/>
          </a:solidFill>
          <a:ln/>
        </p:spPr>
      </p:sp>
      <p:sp>
        <p:nvSpPr>
          <p:cNvPr id="23" name="Shape 20"/>
          <p:cNvSpPr/>
          <p:nvPr/>
        </p:nvSpPr>
        <p:spPr>
          <a:xfrm>
            <a:off x="1301115" y="4233672"/>
            <a:ext cx="67285" cy="91440"/>
          </a:xfrm>
          <a:prstGeom prst="rect">
            <a:avLst/>
          </a:prstGeom>
          <a:solidFill>
            <a:srgbClr val="002BFF"/>
          </a:solidFill>
          <a:ln/>
        </p:spPr>
      </p:sp>
      <p:sp>
        <p:nvSpPr>
          <p:cNvPr id="24" name="Shape 21"/>
          <p:cNvSpPr/>
          <p:nvPr/>
        </p:nvSpPr>
        <p:spPr>
          <a:xfrm>
            <a:off x="1364742" y="4233672"/>
            <a:ext cx="67285" cy="91440"/>
          </a:xfrm>
          <a:prstGeom prst="rect">
            <a:avLst/>
          </a:prstGeom>
          <a:solidFill>
            <a:srgbClr val="0008FF"/>
          </a:solidFill>
          <a:ln/>
        </p:spPr>
      </p:sp>
      <p:sp>
        <p:nvSpPr>
          <p:cNvPr id="25" name="Shape 22"/>
          <p:cNvSpPr/>
          <p:nvPr/>
        </p:nvSpPr>
        <p:spPr>
          <a:xfrm>
            <a:off x="1428369" y="4233672"/>
            <a:ext cx="67285" cy="91440"/>
          </a:xfrm>
          <a:prstGeom prst="rect">
            <a:avLst/>
          </a:prstGeom>
          <a:solidFill>
            <a:srgbClr val="5633EC"/>
          </a:solidFill>
          <a:ln/>
        </p:spPr>
      </p:sp>
      <p:sp>
        <p:nvSpPr>
          <p:cNvPr id="26" name="Shape 23"/>
          <p:cNvSpPr/>
          <p:nvPr/>
        </p:nvSpPr>
        <p:spPr>
          <a:xfrm>
            <a:off x="1491996" y="4233672"/>
            <a:ext cx="67285" cy="91440"/>
          </a:xfrm>
          <a:prstGeom prst="rect">
            <a:avLst/>
          </a:prstGeom>
          <a:solidFill>
            <a:srgbClr val="AF65D6"/>
          </a:solidFill>
          <a:ln/>
        </p:spPr>
      </p:sp>
      <p:sp>
        <p:nvSpPr>
          <p:cNvPr id="27" name="Shape 24"/>
          <p:cNvSpPr/>
          <p:nvPr/>
        </p:nvSpPr>
        <p:spPr>
          <a:xfrm>
            <a:off x="1555623" y="4233672"/>
            <a:ext cx="67285" cy="91440"/>
          </a:xfrm>
          <a:prstGeom prst="rect">
            <a:avLst/>
          </a:prstGeom>
          <a:solidFill>
            <a:srgbClr val="F88DC2"/>
          </a:solidFill>
          <a:ln/>
        </p:spPr>
      </p:sp>
      <p:sp>
        <p:nvSpPr>
          <p:cNvPr id="28" name="Shape 25"/>
          <p:cNvSpPr/>
          <p:nvPr/>
        </p:nvSpPr>
        <p:spPr>
          <a:xfrm>
            <a:off x="1619250" y="4233672"/>
            <a:ext cx="67285" cy="91440"/>
          </a:xfrm>
          <a:prstGeom prst="rect">
            <a:avLst/>
          </a:prstGeom>
          <a:solidFill>
            <a:srgbClr val="FF6280"/>
          </a:solidFill>
          <a:ln/>
        </p:spPr>
      </p:sp>
      <p:sp>
        <p:nvSpPr>
          <p:cNvPr id="29" name="Shape 26"/>
          <p:cNvSpPr/>
          <p:nvPr/>
        </p:nvSpPr>
        <p:spPr>
          <a:xfrm>
            <a:off x="1682877" y="4233672"/>
            <a:ext cx="67285" cy="91440"/>
          </a:xfrm>
          <a:prstGeom prst="rect">
            <a:avLst/>
          </a:prstGeom>
          <a:solidFill>
            <a:srgbClr val="FF2E38"/>
          </a:solidFill>
          <a:ln/>
        </p:spPr>
      </p:sp>
      <p:sp>
        <p:nvSpPr>
          <p:cNvPr id="30" name="Text 27"/>
          <p:cNvSpPr/>
          <p:nvPr/>
        </p:nvSpPr>
        <p:spPr>
          <a:xfrm>
            <a:off x="219456" y="4334256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−30</a:t>
            </a:r>
            <a:endParaRPr lang="en-US" sz="600" dirty="0"/>
          </a:p>
        </p:txBody>
      </p:sp>
      <p:sp>
        <p:nvSpPr>
          <p:cNvPr id="31" name="Text 28"/>
          <p:cNvSpPr/>
          <p:nvPr/>
        </p:nvSpPr>
        <p:spPr>
          <a:xfrm>
            <a:off x="491581" y="4334256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−44</a:t>
            </a:r>
            <a:endParaRPr lang="en-US" sz="600" dirty="0"/>
          </a:p>
        </p:txBody>
      </p:sp>
      <p:sp>
        <p:nvSpPr>
          <p:cNvPr id="32" name="Text 29"/>
          <p:cNvSpPr/>
          <p:nvPr/>
        </p:nvSpPr>
        <p:spPr>
          <a:xfrm>
            <a:off x="858073" y="4334256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−56</a:t>
            </a:r>
            <a:endParaRPr lang="en-US" sz="600" dirty="0"/>
          </a:p>
        </p:txBody>
      </p:sp>
      <p:sp>
        <p:nvSpPr>
          <p:cNvPr id="33" name="Text 30"/>
          <p:cNvSpPr/>
          <p:nvPr/>
        </p:nvSpPr>
        <p:spPr>
          <a:xfrm>
            <a:off x="1285646" y="4334256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−70</a:t>
            </a:r>
            <a:endParaRPr lang="en-US" sz="600" dirty="0"/>
          </a:p>
        </p:txBody>
      </p:sp>
      <p:sp>
        <p:nvSpPr>
          <p:cNvPr id="34" name="Text 31"/>
          <p:cNvSpPr/>
          <p:nvPr/>
        </p:nvSpPr>
        <p:spPr>
          <a:xfrm>
            <a:off x="1435608" y="4334256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−80</a:t>
            </a:r>
            <a:endParaRPr lang="en-US" sz="600" dirty="0"/>
          </a:p>
        </p:txBody>
      </p:sp>
      <p:sp>
        <p:nvSpPr>
          <p:cNvPr id="35" name="Text 32"/>
          <p:cNvSpPr/>
          <p:nvPr/>
        </p:nvSpPr>
        <p:spPr>
          <a:xfrm>
            <a:off x="201168" y="4462272"/>
            <a:ext cx="1563624" cy="1188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650" dirty="0">
                <a:solidFill>
                  <a:srgbClr val="DBE7F8"/>
                </a:solidFill>
              </a:rPr>
              <a:t>Cinza = nuvem quente/superfície</a:t>
            </a:r>
            <a:endParaRPr lang="en-US" sz="650" dirty="0"/>
          </a:p>
        </p:txBody>
      </p:sp>
      <p:graphicFrame>
        <p:nvGraphicFramePr>
          <p:cNvPr id="1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1580083"/>
                <a:gridCol w="1580083"/>
                <a:gridCol w="1580083"/>
                <a:gridCol w="1580083"/>
                <a:gridCol w="1580083"/>
              </a:tblGrid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FIR-RE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FZ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 25KT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 26KT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 25KT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81021" y="178308"/>
            <a:ext cx="3781958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Shape 1"/>
          <p:cNvSpPr/>
          <p:nvPr/>
        </p:nvSpPr>
        <p:spPr>
          <a:xfrm>
            <a:off x="137160" y="4005072"/>
            <a:ext cx="1691640" cy="603504"/>
          </a:xfrm>
          <a:prstGeom prst="roundRect">
            <a:avLst>
              <a:gd name="adj" fmla="val 7576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01168" y="4032504"/>
            <a:ext cx="15636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Realçada · topo (°C) aprox.</a:t>
            </a:r>
            <a:endParaRPr lang="en-US" sz="800" dirty="0"/>
          </a:p>
        </p:txBody>
      </p:sp>
      <p:sp>
        <p:nvSpPr>
          <p:cNvPr id="6" name="Shape 3"/>
          <p:cNvSpPr/>
          <p:nvPr/>
        </p:nvSpPr>
        <p:spPr>
          <a:xfrm>
            <a:off x="219456" y="4233672"/>
            <a:ext cx="67285" cy="91440"/>
          </a:xfrm>
          <a:prstGeom prst="rect">
            <a:avLst/>
          </a:prstGeom>
          <a:solidFill>
            <a:srgbClr val="FAA813"/>
          </a:solidFill>
          <a:ln/>
        </p:spPr>
      </p:sp>
      <p:sp>
        <p:nvSpPr>
          <p:cNvPr id="7" name="Shape 4"/>
          <p:cNvSpPr/>
          <p:nvPr/>
        </p:nvSpPr>
        <p:spPr>
          <a:xfrm>
            <a:off x="283083" y="4233672"/>
            <a:ext cx="67285" cy="91440"/>
          </a:xfrm>
          <a:prstGeom prst="rect">
            <a:avLst/>
          </a:prstGeom>
          <a:solidFill>
            <a:srgbClr val="FBB610"/>
          </a:solidFill>
          <a:ln/>
        </p:spPr>
      </p:sp>
      <p:sp>
        <p:nvSpPr>
          <p:cNvPr id="8" name="Shape 5"/>
          <p:cNvSpPr/>
          <p:nvPr/>
        </p:nvSpPr>
        <p:spPr>
          <a:xfrm>
            <a:off x="346710" y="4233672"/>
            <a:ext cx="67285" cy="91440"/>
          </a:xfrm>
          <a:prstGeom prst="rect">
            <a:avLst/>
          </a:prstGeom>
          <a:solidFill>
            <a:srgbClr val="FCC40D"/>
          </a:solidFill>
          <a:ln/>
        </p:spPr>
      </p:sp>
      <p:sp>
        <p:nvSpPr>
          <p:cNvPr id="9" name="Shape 6"/>
          <p:cNvSpPr/>
          <p:nvPr/>
        </p:nvSpPr>
        <p:spPr>
          <a:xfrm>
            <a:off x="410337" y="4233672"/>
            <a:ext cx="67285" cy="91440"/>
          </a:xfrm>
          <a:prstGeom prst="rect">
            <a:avLst/>
          </a:prstGeom>
          <a:solidFill>
            <a:srgbClr val="FDD20A"/>
          </a:solidFill>
          <a:ln/>
        </p:spPr>
      </p:sp>
      <p:sp>
        <p:nvSpPr>
          <p:cNvPr id="10" name="Shape 7"/>
          <p:cNvSpPr/>
          <p:nvPr/>
        </p:nvSpPr>
        <p:spPr>
          <a:xfrm>
            <a:off x="473964" y="4233672"/>
            <a:ext cx="67285" cy="91440"/>
          </a:xfrm>
          <a:prstGeom prst="rect">
            <a:avLst/>
          </a:prstGeom>
          <a:solidFill>
            <a:srgbClr val="FDE007"/>
          </a:solidFill>
          <a:ln/>
        </p:spPr>
      </p:sp>
      <p:sp>
        <p:nvSpPr>
          <p:cNvPr id="11" name="Shape 8"/>
          <p:cNvSpPr/>
          <p:nvPr/>
        </p:nvSpPr>
        <p:spPr>
          <a:xfrm>
            <a:off x="537591" y="4233672"/>
            <a:ext cx="67285" cy="91440"/>
          </a:xfrm>
          <a:prstGeom prst="rect">
            <a:avLst/>
          </a:prstGeom>
          <a:solidFill>
            <a:srgbClr val="FEEE04"/>
          </a:solidFill>
          <a:ln/>
        </p:spPr>
      </p:sp>
      <p:sp>
        <p:nvSpPr>
          <p:cNvPr id="12" name="Shape 9"/>
          <p:cNvSpPr/>
          <p:nvPr/>
        </p:nvSpPr>
        <p:spPr>
          <a:xfrm>
            <a:off x="601218" y="4233672"/>
            <a:ext cx="67285" cy="91440"/>
          </a:xfrm>
          <a:prstGeom prst="rect">
            <a:avLst/>
          </a:prstGeom>
          <a:solidFill>
            <a:srgbClr val="FFFC01"/>
          </a:solidFill>
          <a:ln/>
        </p:spPr>
      </p:sp>
      <p:sp>
        <p:nvSpPr>
          <p:cNvPr id="13" name="Shape 10"/>
          <p:cNvSpPr/>
          <p:nvPr/>
        </p:nvSpPr>
        <p:spPr>
          <a:xfrm>
            <a:off x="664845" y="4233672"/>
            <a:ext cx="67285" cy="91440"/>
          </a:xfrm>
          <a:prstGeom prst="rect">
            <a:avLst/>
          </a:prstGeom>
          <a:solidFill>
            <a:srgbClr val="D6F629"/>
          </a:solidFill>
          <a:ln/>
        </p:spPr>
      </p:sp>
      <p:sp>
        <p:nvSpPr>
          <p:cNvPr id="14" name="Shape 11"/>
          <p:cNvSpPr/>
          <p:nvPr/>
        </p:nvSpPr>
        <p:spPr>
          <a:xfrm>
            <a:off x="728472" y="4233672"/>
            <a:ext cx="67285" cy="91440"/>
          </a:xfrm>
          <a:prstGeom prst="rect">
            <a:avLst/>
          </a:prstGeom>
          <a:solidFill>
            <a:srgbClr val="A2EB5D"/>
          </a:solidFill>
          <a:ln/>
        </p:spPr>
      </p:sp>
      <p:sp>
        <p:nvSpPr>
          <p:cNvPr id="15" name="Shape 12"/>
          <p:cNvSpPr/>
          <p:nvPr/>
        </p:nvSpPr>
        <p:spPr>
          <a:xfrm>
            <a:off x="792099" y="4233672"/>
            <a:ext cx="67285" cy="91440"/>
          </a:xfrm>
          <a:prstGeom prst="rect">
            <a:avLst/>
          </a:prstGeom>
          <a:solidFill>
            <a:srgbClr val="73E18C"/>
          </a:solidFill>
          <a:ln/>
        </p:spPr>
      </p:sp>
      <p:sp>
        <p:nvSpPr>
          <p:cNvPr id="16" name="Shape 13"/>
          <p:cNvSpPr/>
          <p:nvPr/>
        </p:nvSpPr>
        <p:spPr>
          <a:xfrm>
            <a:off x="855726" y="4233672"/>
            <a:ext cx="67285" cy="91440"/>
          </a:xfrm>
          <a:prstGeom prst="rect">
            <a:avLst/>
          </a:prstGeom>
          <a:solidFill>
            <a:srgbClr val="4BD9B4"/>
          </a:solidFill>
          <a:ln/>
        </p:spPr>
      </p:sp>
      <p:sp>
        <p:nvSpPr>
          <p:cNvPr id="17" name="Shape 14"/>
          <p:cNvSpPr/>
          <p:nvPr/>
        </p:nvSpPr>
        <p:spPr>
          <a:xfrm>
            <a:off x="919353" y="4233672"/>
            <a:ext cx="67285" cy="91440"/>
          </a:xfrm>
          <a:prstGeom prst="rect">
            <a:avLst/>
          </a:prstGeom>
          <a:solidFill>
            <a:srgbClr val="2ACCD5"/>
          </a:solidFill>
          <a:ln/>
        </p:spPr>
      </p:sp>
      <p:sp>
        <p:nvSpPr>
          <p:cNvPr id="18" name="Shape 15"/>
          <p:cNvSpPr/>
          <p:nvPr/>
        </p:nvSpPr>
        <p:spPr>
          <a:xfrm>
            <a:off x="982980" y="4233672"/>
            <a:ext cx="67285" cy="91440"/>
          </a:xfrm>
          <a:prstGeom prst="rect">
            <a:avLst/>
          </a:prstGeom>
          <a:solidFill>
            <a:srgbClr val="11BCEE"/>
          </a:solidFill>
          <a:ln/>
        </p:spPr>
      </p:sp>
      <p:sp>
        <p:nvSpPr>
          <p:cNvPr id="19" name="Shape 16"/>
          <p:cNvSpPr/>
          <p:nvPr/>
        </p:nvSpPr>
        <p:spPr>
          <a:xfrm>
            <a:off x="1046607" y="4233672"/>
            <a:ext cx="67285" cy="91440"/>
          </a:xfrm>
          <a:prstGeom prst="rect">
            <a:avLst/>
          </a:prstGeom>
          <a:solidFill>
            <a:srgbClr val="00A7FF"/>
          </a:solidFill>
          <a:ln/>
        </p:spPr>
      </p:sp>
      <p:sp>
        <p:nvSpPr>
          <p:cNvPr id="20" name="Shape 17"/>
          <p:cNvSpPr/>
          <p:nvPr/>
        </p:nvSpPr>
        <p:spPr>
          <a:xfrm>
            <a:off x="1110234" y="4233672"/>
            <a:ext cx="67285" cy="91440"/>
          </a:xfrm>
          <a:prstGeom prst="rect">
            <a:avLst/>
          </a:prstGeom>
          <a:solidFill>
            <a:srgbClr val="008AFF"/>
          </a:solidFill>
          <a:ln/>
        </p:spPr>
      </p:sp>
      <p:sp>
        <p:nvSpPr>
          <p:cNvPr id="21" name="Shape 18"/>
          <p:cNvSpPr/>
          <p:nvPr/>
        </p:nvSpPr>
        <p:spPr>
          <a:xfrm>
            <a:off x="1173861" y="4233672"/>
            <a:ext cx="67285" cy="91440"/>
          </a:xfrm>
          <a:prstGeom prst="rect">
            <a:avLst/>
          </a:prstGeom>
          <a:solidFill>
            <a:srgbClr val="006DFF"/>
          </a:solidFill>
          <a:ln/>
        </p:spPr>
      </p:sp>
      <p:sp>
        <p:nvSpPr>
          <p:cNvPr id="22" name="Shape 19"/>
          <p:cNvSpPr/>
          <p:nvPr/>
        </p:nvSpPr>
        <p:spPr>
          <a:xfrm>
            <a:off x="1237488" y="4233672"/>
            <a:ext cx="67285" cy="91440"/>
          </a:xfrm>
          <a:prstGeom prst="rect">
            <a:avLst/>
          </a:prstGeom>
          <a:solidFill>
            <a:srgbClr val="004FFF"/>
          </a:solidFill>
          <a:ln/>
        </p:spPr>
      </p:sp>
      <p:sp>
        <p:nvSpPr>
          <p:cNvPr id="23" name="Shape 20"/>
          <p:cNvSpPr/>
          <p:nvPr/>
        </p:nvSpPr>
        <p:spPr>
          <a:xfrm>
            <a:off x="1301115" y="4233672"/>
            <a:ext cx="67285" cy="91440"/>
          </a:xfrm>
          <a:prstGeom prst="rect">
            <a:avLst/>
          </a:prstGeom>
          <a:solidFill>
            <a:srgbClr val="002BFF"/>
          </a:solidFill>
          <a:ln/>
        </p:spPr>
      </p:sp>
      <p:sp>
        <p:nvSpPr>
          <p:cNvPr id="24" name="Shape 21"/>
          <p:cNvSpPr/>
          <p:nvPr/>
        </p:nvSpPr>
        <p:spPr>
          <a:xfrm>
            <a:off x="1364742" y="4233672"/>
            <a:ext cx="67285" cy="91440"/>
          </a:xfrm>
          <a:prstGeom prst="rect">
            <a:avLst/>
          </a:prstGeom>
          <a:solidFill>
            <a:srgbClr val="0008FF"/>
          </a:solidFill>
          <a:ln/>
        </p:spPr>
      </p:sp>
      <p:sp>
        <p:nvSpPr>
          <p:cNvPr id="25" name="Shape 22"/>
          <p:cNvSpPr/>
          <p:nvPr/>
        </p:nvSpPr>
        <p:spPr>
          <a:xfrm>
            <a:off x="1428369" y="4233672"/>
            <a:ext cx="67285" cy="91440"/>
          </a:xfrm>
          <a:prstGeom prst="rect">
            <a:avLst/>
          </a:prstGeom>
          <a:solidFill>
            <a:srgbClr val="5633EC"/>
          </a:solidFill>
          <a:ln/>
        </p:spPr>
      </p:sp>
      <p:sp>
        <p:nvSpPr>
          <p:cNvPr id="26" name="Shape 23"/>
          <p:cNvSpPr/>
          <p:nvPr/>
        </p:nvSpPr>
        <p:spPr>
          <a:xfrm>
            <a:off x="1491996" y="4233672"/>
            <a:ext cx="67285" cy="91440"/>
          </a:xfrm>
          <a:prstGeom prst="rect">
            <a:avLst/>
          </a:prstGeom>
          <a:solidFill>
            <a:srgbClr val="AF65D6"/>
          </a:solidFill>
          <a:ln/>
        </p:spPr>
      </p:sp>
      <p:sp>
        <p:nvSpPr>
          <p:cNvPr id="27" name="Shape 24"/>
          <p:cNvSpPr/>
          <p:nvPr/>
        </p:nvSpPr>
        <p:spPr>
          <a:xfrm>
            <a:off x="1555623" y="4233672"/>
            <a:ext cx="67285" cy="91440"/>
          </a:xfrm>
          <a:prstGeom prst="rect">
            <a:avLst/>
          </a:prstGeom>
          <a:solidFill>
            <a:srgbClr val="F88DC2"/>
          </a:solidFill>
          <a:ln/>
        </p:spPr>
      </p:sp>
      <p:sp>
        <p:nvSpPr>
          <p:cNvPr id="28" name="Shape 25"/>
          <p:cNvSpPr/>
          <p:nvPr/>
        </p:nvSpPr>
        <p:spPr>
          <a:xfrm>
            <a:off x="1619250" y="4233672"/>
            <a:ext cx="67285" cy="91440"/>
          </a:xfrm>
          <a:prstGeom prst="rect">
            <a:avLst/>
          </a:prstGeom>
          <a:solidFill>
            <a:srgbClr val="FF6280"/>
          </a:solidFill>
          <a:ln/>
        </p:spPr>
      </p:sp>
      <p:sp>
        <p:nvSpPr>
          <p:cNvPr id="29" name="Shape 26"/>
          <p:cNvSpPr/>
          <p:nvPr/>
        </p:nvSpPr>
        <p:spPr>
          <a:xfrm>
            <a:off x="1682877" y="4233672"/>
            <a:ext cx="67285" cy="91440"/>
          </a:xfrm>
          <a:prstGeom prst="rect">
            <a:avLst/>
          </a:prstGeom>
          <a:solidFill>
            <a:srgbClr val="FF2E38"/>
          </a:solidFill>
          <a:ln/>
        </p:spPr>
      </p:sp>
      <p:sp>
        <p:nvSpPr>
          <p:cNvPr id="30" name="Text 27"/>
          <p:cNvSpPr/>
          <p:nvPr/>
        </p:nvSpPr>
        <p:spPr>
          <a:xfrm>
            <a:off x="219456" y="4334256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−30</a:t>
            </a:r>
            <a:endParaRPr lang="en-US" sz="600" dirty="0"/>
          </a:p>
        </p:txBody>
      </p:sp>
      <p:sp>
        <p:nvSpPr>
          <p:cNvPr id="31" name="Text 28"/>
          <p:cNvSpPr/>
          <p:nvPr/>
        </p:nvSpPr>
        <p:spPr>
          <a:xfrm>
            <a:off x="491581" y="4334256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−44</a:t>
            </a:r>
            <a:endParaRPr lang="en-US" sz="600" dirty="0"/>
          </a:p>
        </p:txBody>
      </p:sp>
      <p:sp>
        <p:nvSpPr>
          <p:cNvPr id="32" name="Text 29"/>
          <p:cNvSpPr/>
          <p:nvPr/>
        </p:nvSpPr>
        <p:spPr>
          <a:xfrm>
            <a:off x="858073" y="4334256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−56</a:t>
            </a:r>
            <a:endParaRPr lang="en-US" sz="600" dirty="0"/>
          </a:p>
        </p:txBody>
      </p:sp>
      <p:sp>
        <p:nvSpPr>
          <p:cNvPr id="33" name="Text 30"/>
          <p:cNvSpPr/>
          <p:nvPr/>
        </p:nvSpPr>
        <p:spPr>
          <a:xfrm>
            <a:off x="1285646" y="4334256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−70</a:t>
            </a:r>
            <a:endParaRPr lang="en-US" sz="600" dirty="0"/>
          </a:p>
        </p:txBody>
      </p:sp>
      <p:sp>
        <p:nvSpPr>
          <p:cNvPr id="34" name="Text 31"/>
          <p:cNvSpPr/>
          <p:nvPr/>
        </p:nvSpPr>
        <p:spPr>
          <a:xfrm>
            <a:off x="1435608" y="4334256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−80</a:t>
            </a:r>
            <a:endParaRPr lang="en-US" sz="600" dirty="0"/>
          </a:p>
        </p:txBody>
      </p:sp>
      <p:sp>
        <p:nvSpPr>
          <p:cNvPr id="35" name="Text 32"/>
          <p:cNvSpPr/>
          <p:nvPr/>
        </p:nvSpPr>
        <p:spPr>
          <a:xfrm>
            <a:off x="201168" y="4462272"/>
            <a:ext cx="1563624" cy="1188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650" dirty="0">
                <a:solidFill>
                  <a:srgbClr val="DBE7F8"/>
                </a:solidFill>
              </a:rPr>
              <a:t>Cinza = nuvem quente/superfície</a:t>
            </a:r>
            <a:endParaRPr lang="en-US" sz="650" dirty="0"/>
          </a:p>
        </p:txBody>
      </p:sp>
      <p:graphicFrame>
        <p:nvGraphicFramePr>
          <p:cNvPr id="1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1316736"/>
                <a:gridCol w="1316736"/>
                <a:gridCol w="1316736"/>
                <a:gridCol w="1316736"/>
                <a:gridCol w="1316736"/>
                <a:gridCol w="1316736"/>
              </a:tblGrid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FIR-BS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GO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BH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KP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T/RA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VCSH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VCSH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VCSH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VCSH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 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28062" y="178308"/>
            <a:ext cx="4487875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Shape 1"/>
          <p:cNvSpPr/>
          <p:nvPr/>
        </p:nvSpPr>
        <p:spPr>
          <a:xfrm>
            <a:off x="137160" y="4005072"/>
            <a:ext cx="1691640" cy="603504"/>
          </a:xfrm>
          <a:prstGeom prst="roundRect">
            <a:avLst>
              <a:gd name="adj" fmla="val 7576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01168" y="4032504"/>
            <a:ext cx="15636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Realçada · topo (°C) aprox.</a:t>
            </a:r>
            <a:endParaRPr lang="en-US" sz="800" dirty="0"/>
          </a:p>
        </p:txBody>
      </p:sp>
      <p:sp>
        <p:nvSpPr>
          <p:cNvPr id="6" name="Shape 3"/>
          <p:cNvSpPr/>
          <p:nvPr/>
        </p:nvSpPr>
        <p:spPr>
          <a:xfrm>
            <a:off x="219456" y="4233672"/>
            <a:ext cx="67285" cy="91440"/>
          </a:xfrm>
          <a:prstGeom prst="rect">
            <a:avLst/>
          </a:prstGeom>
          <a:solidFill>
            <a:srgbClr val="FAA813"/>
          </a:solidFill>
          <a:ln/>
        </p:spPr>
      </p:sp>
      <p:sp>
        <p:nvSpPr>
          <p:cNvPr id="7" name="Shape 4"/>
          <p:cNvSpPr/>
          <p:nvPr/>
        </p:nvSpPr>
        <p:spPr>
          <a:xfrm>
            <a:off x="283083" y="4233672"/>
            <a:ext cx="67285" cy="91440"/>
          </a:xfrm>
          <a:prstGeom prst="rect">
            <a:avLst/>
          </a:prstGeom>
          <a:solidFill>
            <a:srgbClr val="FBB610"/>
          </a:solidFill>
          <a:ln/>
        </p:spPr>
      </p:sp>
      <p:sp>
        <p:nvSpPr>
          <p:cNvPr id="8" name="Shape 5"/>
          <p:cNvSpPr/>
          <p:nvPr/>
        </p:nvSpPr>
        <p:spPr>
          <a:xfrm>
            <a:off x="346710" y="4233672"/>
            <a:ext cx="67285" cy="91440"/>
          </a:xfrm>
          <a:prstGeom prst="rect">
            <a:avLst/>
          </a:prstGeom>
          <a:solidFill>
            <a:srgbClr val="FCC40D"/>
          </a:solidFill>
          <a:ln/>
        </p:spPr>
      </p:sp>
      <p:sp>
        <p:nvSpPr>
          <p:cNvPr id="9" name="Shape 6"/>
          <p:cNvSpPr/>
          <p:nvPr/>
        </p:nvSpPr>
        <p:spPr>
          <a:xfrm>
            <a:off x="410337" y="4233672"/>
            <a:ext cx="67285" cy="91440"/>
          </a:xfrm>
          <a:prstGeom prst="rect">
            <a:avLst/>
          </a:prstGeom>
          <a:solidFill>
            <a:srgbClr val="FDD20A"/>
          </a:solidFill>
          <a:ln/>
        </p:spPr>
      </p:sp>
      <p:sp>
        <p:nvSpPr>
          <p:cNvPr id="10" name="Shape 7"/>
          <p:cNvSpPr/>
          <p:nvPr/>
        </p:nvSpPr>
        <p:spPr>
          <a:xfrm>
            <a:off x="473964" y="4233672"/>
            <a:ext cx="67285" cy="91440"/>
          </a:xfrm>
          <a:prstGeom prst="rect">
            <a:avLst/>
          </a:prstGeom>
          <a:solidFill>
            <a:srgbClr val="FDE007"/>
          </a:solidFill>
          <a:ln/>
        </p:spPr>
      </p:sp>
      <p:sp>
        <p:nvSpPr>
          <p:cNvPr id="11" name="Shape 8"/>
          <p:cNvSpPr/>
          <p:nvPr/>
        </p:nvSpPr>
        <p:spPr>
          <a:xfrm>
            <a:off x="537591" y="4233672"/>
            <a:ext cx="67285" cy="91440"/>
          </a:xfrm>
          <a:prstGeom prst="rect">
            <a:avLst/>
          </a:prstGeom>
          <a:solidFill>
            <a:srgbClr val="FEEE04"/>
          </a:solidFill>
          <a:ln/>
        </p:spPr>
      </p:sp>
      <p:sp>
        <p:nvSpPr>
          <p:cNvPr id="12" name="Shape 9"/>
          <p:cNvSpPr/>
          <p:nvPr/>
        </p:nvSpPr>
        <p:spPr>
          <a:xfrm>
            <a:off x="601218" y="4233672"/>
            <a:ext cx="67285" cy="91440"/>
          </a:xfrm>
          <a:prstGeom prst="rect">
            <a:avLst/>
          </a:prstGeom>
          <a:solidFill>
            <a:srgbClr val="FFFC01"/>
          </a:solidFill>
          <a:ln/>
        </p:spPr>
      </p:sp>
      <p:sp>
        <p:nvSpPr>
          <p:cNvPr id="13" name="Shape 10"/>
          <p:cNvSpPr/>
          <p:nvPr/>
        </p:nvSpPr>
        <p:spPr>
          <a:xfrm>
            <a:off x="664845" y="4233672"/>
            <a:ext cx="67285" cy="91440"/>
          </a:xfrm>
          <a:prstGeom prst="rect">
            <a:avLst/>
          </a:prstGeom>
          <a:solidFill>
            <a:srgbClr val="D6F629"/>
          </a:solidFill>
          <a:ln/>
        </p:spPr>
      </p:sp>
      <p:sp>
        <p:nvSpPr>
          <p:cNvPr id="14" name="Shape 11"/>
          <p:cNvSpPr/>
          <p:nvPr/>
        </p:nvSpPr>
        <p:spPr>
          <a:xfrm>
            <a:off x="728472" y="4233672"/>
            <a:ext cx="67285" cy="91440"/>
          </a:xfrm>
          <a:prstGeom prst="rect">
            <a:avLst/>
          </a:prstGeom>
          <a:solidFill>
            <a:srgbClr val="A2EB5D"/>
          </a:solidFill>
          <a:ln/>
        </p:spPr>
      </p:sp>
      <p:sp>
        <p:nvSpPr>
          <p:cNvPr id="15" name="Shape 12"/>
          <p:cNvSpPr/>
          <p:nvPr/>
        </p:nvSpPr>
        <p:spPr>
          <a:xfrm>
            <a:off x="792099" y="4233672"/>
            <a:ext cx="67285" cy="91440"/>
          </a:xfrm>
          <a:prstGeom prst="rect">
            <a:avLst/>
          </a:prstGeom>
          <a:solidFill>
            <a:srgbClr val="73E18C"/>
          </a:solidFill>
          <a:ln/>
        </p:spPr>
      </p:sp>
      <p:sp>
        <p:nvSpPr>
          <p:cNvPr id="16" name="Shape 13"/>
          <p:cNvSpPr/>
          <p:nvPr/>
        </p:nvSpPr>
        <p:spPr>
          <a:xfrm>
            <a:off x="855726" y="4233672"/>
            <a:ext cx="67285" cy="91440"/>
          </a:xfrm>
          <a:prstGeom prst="rect">
            <a:avLst/>
          </a:prstGeom>
          <a:solidFill>
            <a:srgbClr val="4BD9B4"/>
          </a:solidFill>
          <a:ln/>
        </p:spPr>
      </p:sp>
      <p:sp>
        <p:nvSpPr>
          <p:cNvPr id="17" name="Shape 14"/>
          <p:cNvSpPr/>
          <p:nvPr/>
        </p:nvSpPr>
        <p:spPr>
          <a:xfrm>
            <a:off x="919353" y="4233672"/>
            <a:ext cx="67285" cy="91440"/>
          </a:xfrm>
          <a:prstGeom prst="rect">
            <a:avLst/>
          </a:prstGeom>
          <a:solidFill>
            <a:srgbClr val="2ACCD5"/>
          </a:solidFill>
          <a:ln/>
        </p:spPr>
      </p:sp>
      <p:sp>
        <p:nvSpPr>
          <p:cNvPr id="18" name="Shape 15"/>
          <p:cNvSpPr/>
          <p:nvPr/>
        </p:nvSpPr>
        <p:spPr>
          <a:xfrm>
            <a:off x="982980" y="4233672"/>
            <a:ext cx="67285" cy="91440"/>
          </a:xfrm>
          <a:prstGeom prst="rect">
            <a:avLst/>
          </a:prstGeom>
          <a:solidFill>
            <a:srgbClr val="11BCEE"/>
          </a:solidFill>
          <a:ln/>
        </p:spPr>
      </p:sp>
      <p:sp>
        <p:nvSpPr>
          <p:cNvPr id="19" name="Shape 16"/>
          <p:cNvSpPr/>
          <p:nvPr/>
        </p:nvSpPr>
        <p:spPr>
          <a:xfrm>
            <a:off x="1046607" y="4233672"/>
            <a:ext cx="67285" cy="91440"/>
          </a:xfrm>
          <a:prstGeom prst="rect">
            <a:avLst/>
          </a:prstGeom>
          <a:solidFill>
            <a:srgbClr val="00A7FF"/>
          </a:solidFill>
          <a:ln/>
        </p:spPr>
      </p:sp>
      <p:sp>
        <p:nvSpPr>
          <p:cNvPr id="20" name="Shape 17"/>
          <p:cNvSpPr/>
          <p:nvPr/>
        </p:nvSpPr>
        <p:spPr>
          <a:xfrm>
            <a:off x="1110234" y="4233672"/>
            <a:ext cx="67285" cy="91440"/>
          </a:xfrm>
          <a:prstGeom prst="rect">
            <a:avLst/>
          </a:prstGeom>
          <a:solidFill>
            <a:srgbClr val="008AFF"/>
          </a:solidFill>
          <a:ln/>
        </p:spPr>
      </p:sp>
      <p:sp>
        <p:nvSpPr>
          <p:cNvPr id="21" name="Shape 18"/>
          <p:cNvSpPr/>
          <p:nvPr/>
        </p:nvSpPr>
        <p:spPr>
          <a:xfrm>
            <a:off x="1173861" y="4233672"/>
            <a:ext cx="67285" cy="91440"/>
          </a:xfrm>
          <a:prstGeom prst="rect">
            <a:avLst/>
          </a:prstGeom>
          <a:solidFill>
            <a:srgbClr val="006DFF"/>
          </a:solidFill>
          <a:ln/>
        </p:spPr>
      </p:sp>
      <p:sp>
        <p:nvSpPr>
          <p:cNvPr id="22" name="Shape 19"/>
          <p:cNvSpPr/>
          <p:nvPr/>
        </p:nvSpPr>
        <p:spPr>
          <a:xfrm>
            <a:off x="1237488" y="4233672"/>
            <a:ext cx="67285" cy="91440"/>
          </a:xfrm>
          <a:prstGeom prst="rect">
            <a:avLst/>
          </a:prstGeom>
          <a:solidFill>
            <a:srgbClr val="004FFF"/>
          </a:solidFill>
          <a:ln/>
        </p:spPr>
      </p:sp>
      <p:sp>
        <p:nvSpPr>
          <p:cNvPr id="23" name="Shape 20"/>
          <p:cNvSpPr/>
          <p:nvPr/>
        </p:nvSpPr>
        <p:spPr>
          <a:xfrm>
            <a:off x="1301115" y="4233672"/>
            <a:ext cx="67285" cy="91440"/>
          </a:xfrm>
          <a:prstGeom prst="rect">
            <a:avLst/>
          </a:prstGeom>
          <a:solidFill>
            <a:srgbClr val="002BFF"/>
          </a:solidFill>
          <a:ln/>
        </p:spPr>
      </p:sp>
      <p:sp>
        <p:nvSpPr>
          <p:cNvPr id="24" name="Shape 21"/>
          <p:cNvSpPr/>
          <p:nvPr/>
        </p:nvSpPr>
        <p:spPr>
          <a:xfrm>
            <a:off x="1364742" y="4233672"/>
            <a:ext cx="67285" cy="91440"/>
          </a:xfrm>
          <a:prstGeom prst="rect">
            <a:avLst/>
          </a:prstGeom>
          <a:solidFill>
            <a:srgbClr val="0008FF"/>
          </a:solidFill>
          <a:ln/>
        </p:spPr>
      </p:sp>
      <p:sp>
        <p:nvSpPr>
          <p:cNvPr id="25" name="Shape 22"/>
          <p:cNvSpPr/>
          <p:nvPr/>
        </p:nvSpPr>
        <p:spPr>
          <a:xfrm>
            <a:off x="1428369" y="4233672"/>
            <a:ext cx="67285" cy="91440"/>
          </a:xfrm>
          <a:prstGeom prst="rect">
            <a:avLst/>
          </a:prstGeom>
          <a:solidFill>
            <a:srgbClr val="5633EC"/>
          </a:solidFill>
          <a:ln/>
        </p:spPr>
      </p:sp>
      <p:sp>
        <p:nvSpPr>
          <p:cNvPr id="26" name="Shape 23"/>
          <p:cNvSpPr/>
          <p:nvPr/>
        </p:nvSpPr>
        <p:spPr>
          <a:xfrm>
            <a:off x="1491996" y="4233672"/>
            <a:ext cx="67285" cy="91440"/>
          </a:xfrm>
          <a:prstGeom prst="rect">
            <a:avLst/>
          </a:prstGeom>
          <a:solidFill>
            <a:srgbClr val="AF65D6"/>
          </a:solidFill>
          <a:ln/>
        </p:spPr>
      </p:sp>
      <p:sp>
        <p:nvSpPr>
          <p:cNvPr id="27" name="Shape 24"/>
          <p:cNvSpPr/>
          <p:nvPr/>
        </p:nvSpPr>
        <p:spPr>
          <a:xfrm>
            <a:off x="1555623" y="4233672"/>
            <a:ext cx="67285" cy="91440"/>
          </a:xfrm>
          <a:prstGeom prst="rect">
            <a:avLst/>
          </a:prstGeom>
          <a:solidFill>
            <a:srgbClr val="F88DC2"/>
          </a:solidFill>
          <a:ln/>
        </p:spPr>
      </p:sp>
      <p:sp>
        <p:nvSpPr>
          <p:cNvPr id="28" name="Shape 25"/>
          <p:cNvSpPr/>
          <p:nvPr/>
        </p:nvSpPr>
        <p:spPr>
          <a:xfrm>
            <a:off x="1619250" y="4233672"/>
            <a:ext cx="67285" cy="91440"/>
          </a:xfrm>
          <a:prstGeom prst="rect">
            <a:avLst/>
          </a:prstGeom>
          <a:solidFill>
            <a:srgbClr val="FF6280"/>
          </a:solidFill>
          <a:ln/>
        </p:spPr>
      </p:sp>
      <p:sp>
        <p:nvSpPr>
          <p:cNvPr id="29" name="Shape 26"/>
          <p:cNvSpPr/>
          <p:nvPr/>
        </p:nvSpPr>
        <p:spPr>
          <a:xfrm>
            <a:off x="1682877" y="4233672"/>
            <a:ext cx="67285" cy="91440"/>
          </a:xfrm>
          <a:prstGeom prst="rect">
            <a:avLst/>
          </a:prstGeom>
          <a:solidFill>
            <a:srgbClr val="FF2E38"/>
          </a:solidFill>
          <a:ln/>
        </p:spPr>
      </p:sp>
      <p:sp>
        <p:nvSpPr>
          <p:cNvPr id="30" name="Text 27"/>
          <p:cNvSpPr/>
          <p:nvPr/>
        </p:nvSpPr>
        <p:spPr>
          <a:xfrm>
            <a:off x="219456" y="4334256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−30</a:t>
            </a:r>
            <a:endParaRPr lang="en-US" sz="600" dirty="0"/>
          </a:p>
        </p:txBody>
      </p:sp>
      <p:sp>
        <p:nvSpPr>
          <p:cNvPr id="31" name="Text 28"/>
          <p:cNvSpPr/>
          <p:nvPr/>
        </p:nvSpPr>
        <p:spPr>
          <a:xfrm>
            <a:off x="491581" y="4334256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−44</a:t>
            </a:r>
            <a:endParaRPr lang="en-US" sz="600" dirty="0"/>
          </a:p>
        </p:txBody>
      </p:sp>
      <p:sp>
        <p:nvSpPr>
          <p:cNvPr id="32" name="Text 29"/>
          <p:cNvSpPr/>
          <p:nvPr/>
        </p:nvSpPr>
        <p:spPr>
          <a:xfrm>
            <a:off x="858073" y="4334256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−56</a:t>
            </a:r>
            <a:endParaRPr lang="en-US" sz="600" dirty="0"/>
          </a:p>
        </p:txBody>
      </p:sp>
      <p:sp>
        <p:nvSpPr>
          <p:cNvPr id="33" name="Text 30"/>
          <p:cNvSpPr/>
          <p:nvPr/>
        </p:nvSpPr>
        <p:spPr>
          <a:xfrm>
            <a:off x="1285646" y="4334256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−70</a:t>
            </a:r>
            <a:endParaRPr lang="en-US" sz="600" dirty="0"/>
          </a:p>
        </p:txBody>
      </p:sp>
      <p:sp>
        <p:nvSpPr>
          <p:cNvPr id="34" name="Text 31"/>
          <p:cNvSpPr/>
          <p:nvPr/>
        </p:nvSpPr>
        <p:spPr>
          <a:xfrm>
            <a:off x="1435608" y="4334256"/>
            <a:ext cx="310896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600" dirty="0">
                <a:solidFill>
                  <a:srgbClr val="DBE7F8"/>
                </a:solidFill>
              </a:rPr>
              <a:t>−80</a:t>
            </a:r>
            <a:endParaRPr lang="en-US" sz="600" dirty="0"/>
          </a:p>
        </p:txBody>
      </p:sp>
      <p:sp>
        <p:nvSpPr>
          <p:cNvPr id="35" name="Text 32"/>
          <p:cNvSpPr/>
          <p:nvPr/>
        </p:nvSpPr>
        <p:spPr>
          <a:xfrm>
            <a:off x="201168" y="4462272"/>
            <a:ext cx="1563624" cy="1188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650" dirty="0">
                <a:solidFill>
                  <a:srgbClr val="DBE7F8"/>
                </a:solidFill>
              </a:rPr>
              <a:t>Cinza = nuvem quente/superfície</a:t>
            </a:r>
            <a:endParaRPr lang="en-US" sz="650" dirty="0"/>
          </a:p>
        </p:txBody>
      </p:sp>
      <p:graphicFrame>
        <p:nvGraphicFramePr>
          <p:cNvPr id="1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</a:tblGrid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FIR-CW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SP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RJ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CG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JV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395935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DZ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395935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395935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 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 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2026-10-06T12:10:54Z</dcterms:created>
  <dcterms:modified xsi:type="dcterms:W3CDTF">2026-10-06T12:10:54Z</dcterms:modified>
</cp:coreProperties>
</file>