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9" d="100"/>
          <a:sy n="129" d="100"/>
        </p:scale>
        <p:origin x="11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901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07/10/2026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MAYARA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PIERRE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SUL: </a:t>
            </a:r>
            <a:r>
              <a:rPr lang="en-US" sz="1469" dirty="0">
                <a:solidFill>
                  <a:srgbClr val="FFFFFF"/>
                </a:solidFill>
              </a:rPr>
              <a:t>Frente fria associada a um canal de umidade mantém a ocorrência de chuvas pontuais e nebulosidade, principalmente no setor leste da região, com destaque para o Paraná e o leste de Santa Catarina. Durante o período da manhã, são esperadas restrições de teto e visibilidade, com possibilidade de condições mais restritivas nas áreas sob maior influência da nebulosidade e da chuva.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SUDESTE: </a:t>
            </a:r>
            <a:r>
              <a:rPr lang="en-US" sz="1469" dirty="0">
                <a:solidFill>
                  <a:srgbClr val="FFFFFF"/>
                </a:solidFill>
              </a:rPr>
              <a:t>Frente fria associada a um canal de umidade mantém chuvas fracas e isoladas, com nebulosidade principalmente no setor leste da região durante a manhã, com destaque para o leste de São Paulo e do Rio de Janeiro. À tarde e no início da noite, há previsão de pancadas de chuva com trovoadas, podendo ocorrer restrições pontuais.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CENTRO-OESTE: </a:t>
            </a:r>
            <a:r>
              <a:rPr lang="en-US" sz="1469" dirty="0">
                <a:solidFill>
                  <a:srgbClr val="FFFFFF"/>
                </a:solidFill>
              </a:rPr>
              <a:t>A partir do período da tarde, há previsão de pancadas de chuva isoladas nos setores sul e oeste da região, podendo ocasionar restrições eventuais de visibilidade e teto.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NORDESTE: </a:t>
            </a:r>
            <a:r>
              <a:rPr lang="en-US" sz="1469" dirty="0">
                <a:solidFill>
                  <a:srgbClr val="FFFFFF"/>
                </a:solidFill>
              </a:rPr>
              <a:t>O escoamento de umidade proveniente do oceano poderá favorecer a ocorrência de pancadas de chuva de forma localizada no setor leste da região, principalmente durante o período da manhã.</a:t>
            </a:r>
            <a:endParaRPr lang="en-US" sz="146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NORTE: </a:t>
            </a:r>
            <a:r>
              <a:rPr lang="en-US" sz="1469" dirty="0">
                <a:solidFill>
                  <a:srgbClr val="FFFFFF"/>
                </a:solidFill>
              </a:rPr>
              <a:t>Oeste da região instabiliza-se durante o dia devido ao aquecimento superficial, favorecendo à ocorrência de trovoadas com chuva.</a:t>
            </a:r>
            <a:endParaRPr lang="en-US" sz="1469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14, 15, 16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19, 18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16, 15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17, 18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SBBV   SBPV   SBMQ   SBCZ   SBTF   SBAT   SBUA   SBCC   SBTT   SBJI   SBVH   SBUY   SBAN   SBBH   SBBR   SBCF   SBCN   SBGO   SBIP   SBPJ   SBAX   SBUL   SWLC   SAEZ   SBCG   SBTG   SBSC   SBZM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SUMU   SBPA   SBCO   SBPK   SBBG   SBSM   SBFZ   SBNT   SBSG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07/10 12:14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SBCT, SBJV, SBRJ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SBFL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SBGL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760720"/>
            <a:ext cx="16916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788152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IR · tons de cinza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65176" y="5989320"/>
            <a:ext cx="194539" cy="9144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7" name="Shape 4"/>
          <p:cNvSpPr/>
          <p:nvPr/>
        </p:nvSpPr>
        <p:spPr>
          <a:xfrm>
            <a:off x="456057" y="5989320"/>
            <a:ext cx="194539" cy="91440"/>
          </a:xfrm>
          <a:prstGeom prst="rect">
            <a:avLst/>
          </a:prstGeom>
          <a:solidFill>
            <a:srgbClr val="DBDBDB"/>
          </a:solidFill>
          <a:ln/>
        </p:spPr>
      </p:sp>
      <p:sp>
        <p:nvSpPr>
          <p:cNvPr id="8" name="Shape 5"/>
          <p:cNvSpPr/>
          <p:nvPr/>
        </p:nvSpPr>
        <p:spPr>
          <a:xfrm>
            <a:off x="646938" y="5989320"/>
            <a:ext cx="194539" cy="91440"/>
          </a:xfrm>
          <a:prstGeom prst="rect">
            <a:avLst/>
          </a:prstGeom>
          <a:solidFill>
            <a:srgbClr val="B6B6B6"/>
          </a:solidFill>
          <a:ln/>
        </p:spPr>
      </p:sp>
      <p:sp>
        <p:nvSpPr>
          <p:cNvPr id="9" name="Shape 6"/>
          <p:cNvSpPr/>
          <p:nvPr/>
        </p:nvSpPr>
        <p:spPr>
          <a:xfrm>
            <a:off x="837819" y="5989320"/>
            <a:ext cx="194539" cy="91440"/>
          </a:xfrm>
          <a:prstGeom prst="rect">
            <a:avLst/>
          </a:prstGeom>
          <a:solidFill>
            <a:srgbClr val="929292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" y="5989320"/>
            <a:ext cx="194539" cy="91440"/>
          </a:xfrm>
          <a:prstGeom prst="rect">
            <a:avLst/>
          </a:prstGeom>
          <a:solidFill>
            <a:srgbClr val="6D6D6D"/>
          </a:solidFill>
          <a:ln/>
        </p:spPr>
      </p:sp>
      <p:sp>
        <p:nvSpPr>
          <p:cNvPr id="11" name="Shape 8"/>
          <p:cNvSpPr/>
          <p:nvPr/>
        </p:nvSpPr>
        <p:spPr>
          <a:xfrm>
            <a:off x="1219581" y="5989320"/>
            <a:ext cx="194539" cy="91440"/>
          </a:xfrm>
          <a:prstGeom prst="rect">
            <a:avLst/>
          </a:prstGeom>
          <a:solidFill>
            <a:srgbClr val="494949"/>
          </a:solidFill>
          <a:ln/>
        </p:spPr>
      </p:sp>
      <p:sp>
        <p:nvSpPr>
          <p:cNvPr id="12" name="Shape 9"/>
          <p:cNvSpPr/>
          <p:nvPr/>
        </p:nvSpPr>
        <p:spPr>
          <a:xfrm>
            <a:off x="1410462" y="5989320"/>
            <a:ext cx="194539" cy="91440"/>
          </a:xfrm>
          <a:prstGeom prst="rect">
            <a:avLst/>
          </a:prstGeom>
          <a:solidFill>
            <a:srgbClr val="242424"/>
          </a:solidFill>
          <a:ln/>
        </p:spPr>
      </p:sp>
      <p:sp>
        <p:nvSpPr>
          <p:cNvPr id="13" name="Shape 10"/>
          <p:cNvSpPr/>
          <p:nvPr/>
        </p:nvSpPr>
        <p:spPr>
          <a:xfrm>
            <a:off x="1601343" y="5989320"/>
            <a:ext cx="194539" cy="9144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246888" y="610819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claro = topos frios/altos</a:t>
            </a:r>
            <a:endParaRPr lang="en-US" sz="700" dirty="0"/>
          </a:p>
        </p:txBody>
      </p:sp>
      <p:sp>
        <p:nvSpPr>
          <p:cNvPr id="15" name="Text 12"/>
          <p:cNvSpPr/>
          <p:nvPr/>
        </p:nvSpPr>
        <p:spPr>
          <a:xfrm>
            <a:off x="246888" y="6227064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escuro = quente/superfície</a:t>
            </a:r>
            <a:endParaRPr lang="en-US" sz="700" dirty="0"/>
          </a:p>
        </p:txBody>
      </p:sp>
      <p:sp>
        <p:nvSpPr>
          <p:cNvPr id="16" name="Text 1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CCC3C6DD-FE53-4244-818F-65F7DC5975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" y="917920"/>
            <a:ext cx="7468340" cy="502215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07/10 12:14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07/10 12:14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07/10 (rodada 07/10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983894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IR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16916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IR · tons de cinza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197096"/>
            <a:ext cx="194539" cy="9144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7" name="Shape 4"/>
          <p:cNvSpPr/>
          <p:nvPr/>
        </p:nvSpPr>
        <p:spPr>
          <a:xfrm>
            <a:off x="410337" y="4197096"/>
            <a:ext cx="194539" cy="91440"/>
          </a:xfrm>
          <a:prstGeom prst="rect">
            <a:avLst/>
          </a:prstGeom>
          <a:solidFill>
            <a:srgbClr val="DBDBDB"/>
          </a:solidFill>
          <a:ln/>
        </p:spPr>
      </p:sp>
      <p:sp>
        <p:nvSpPr>
          <p:cNvPr id="8" name="Shape 5"/>
          <p:cNvSpPr/>
          <p:nvPr/>
        </p:nvSpPr>
        <p:spPr>
          <a:xfrm>
            <a:off x="601218" y="4197096"/>
            <a:ext cx="194539" cy="91440"/>
          </a:xfrm>
          <a:prstGeom prst="rect">
            <a:avLst/>
          </a:prstGeom>
          <a:solidFill>
            <a:srgbClr val="B6B6B6"/>
          </a:solidFill>
          <a:ln/>
        </p:spPr>
      </p:sp>
      <p:sp>
        <p:nvSpPr>
          <p:cNvPr id="9" name="Shape 6"/>
          <p:cNvSpPr/>
          <p:nvPr/>
        </p:nvSpPr>
        <p:spPr>
          <a:xfrm>
            <a:off x="792099" y="4197096"/>
            <a:ext cx="194539" cy="91440"/>
          </a:xfrm>
          <a:prstGeom prst="rect">
            <a:avLst/>
          </a:prstGeom>
          <a:solidFill>
            <a:srgbClr val="929292"/>
          </a:solidFill>
          <a:ln/>
        </p:spPr>
      </p:sp>
      <p:sp>
        <p:nvSpPr>
          <p:cNvPr id="10" name="Shape 7"/>
          <p:cNvSpPr/>
          <p:nvPr/>
        </p:nvSpPr>
        <p:spPr>
          <a:xfrm>
            <a:off x="982980" y="4197096"/>
            <a:ext cx="194539" cy="91440"/>
          </a:xfrm>
          <a:prstGeom prst="rect">
            <a:avLst/>
          </a:prstGeom>
          <a:solidFill>
            <a:srgbClr val="6D6D6D"/>
          </a:solidFill>
          <a:ln/>
        </p:spPr>
      </p:sp>
      <p:sp>
        <p:nvSpPr>
          <p:cNvPr id="11" name="Shape 8"/>
          <p:cNvSpPr/>
          <p:nvPr/>
        </p:nvSpPr>
        <p:spPr>
          <a:xfrm>
            <a:off x="1173861" y="4197096"/>
            <a:ext cx="194539" cy="91440"/>
          </a:xfrm>
          <a:prstGeom prst="rect">
            <a:avLst/>
          </a:prstGeom>
          <a:solidFill>
            <a:srgbClr val="494949"/>
          </a:solidFill>
          <a:ln/>
        </p:spPr>
      </p:sp>
      <p:sp>
        <p:nvSpPr>
          <p:cNvPr id="12" name="Shape 9"/>
          <p:cNvSpPr/>
          <p:nvPr/>
        </p:nvSpPr>
        <p:spPr>
          <a:xfrm>
            <a:off x="1364742" y="4197096"/>
            <a:ext cx="194539" cy="91440"/>
          </a:xfrm>
          <a:prstGeom prst="rect">
            <a:avLst/>
          </a:prstGeom>
          <a:solidFill>
            <a:srgbClr val="242424"/>
          </a:solidFill>
          <a:ln/>
        </p:spPr>
      </p:sp>
      <p:sp>
        <p:nvSpPr>
          <p:cNvPr id="13" name="Shape 10"/>
          <p:cNvSpPr/>
          <p:nvPr/>
        </p:nvSpPr>
        <p:spPr>
          <a:xfrm>
            <a:off x="1555623" y="4197096"/>
            <a:ext cx="194539" cy="9144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201168" y="4315968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claro = topos frios/altos</a:t>
            </a:r>
            <a:endParaRPr lang="en-US" sz="700" dirty="0"/>
          </a:p>
        </p:txBody>
      </p:sp>
      <p:sp>
        <p:nvSpPr>
          <p:cNvPr id="15" name="Text 12"/>
          <p:cNvSpPr/>
          <p:nvPr/>
        </p:nvSpPr>
        <p:spPr>
          <a:xfrm>
            <a:off x="201168" y="4434840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escuro = quente/superfície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20" cy="1312165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983894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IR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16916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IR · tons de cinza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197096"/>
            <a:ext cx="194539" cy="9144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7" name="Shape 4"/>
          <p:cNvSpPr/>
          <p:nvPr/>
        </p:nvSpPr>
        <p:spPr>
          <a:xfrm>
            <a:off x="410337" y="4197096"/>
            <a:ext cx="194539" cy="91440"/>
          </a:xfrm>
          <a:prstGeom prst="rect">
            <a:avLst/>
          </a:prstGeom>
          <a:solidFill>
            <a:srgbClr val="DBDBDB"/>
          </a:solidFill>
          <a:ln/>
        </p:spPr>
      </p:sp>
      <p:sp>
        <p:nvSpPr>
          <p:cNvPr id="8" name="Shape 5"/>
          <p:cNvSpPr/>
          <p:nvPr/>
        </p:nvSpPr>
        <p:spPr>
          <a:xfrm>
            <a:off x="601218" y="4197096"/>
            <a:ext cx="194539" cy="91440"/>
          </a:xfrm>
          <a:prstGeom prst="rect">
            <a:avLst/>
          </a:prstGeom>
          <a:solidFill>
            <a:srgbClr val="B6B6B6"/>
          </a:solidFill>
          <a:ln/>
        </p:spPr>
      </p:sp>
      <p:sp>
        <p:nvSpPr>
          <p:cNvPr id="9" name="Shape 6"/>
          <p:cNvSpPr/>
          <p:nvPr/>
        </p:nvSpPr>
        <p:spPr>
          <a:xfrm>
            <a:off x="792099" y="4197096"/>
            <a:ext cx="194539" cy="91440"/>
          </a:xfrm>
          <a:prstGeom prst="rect">
            <a:avLst/>
          </a:prstGeom>
          <a:solidFill>
            <a:srgbClr val="929292"/>
          </a:solidFill>
          <a:ln/>
        </p:spPr>
      </p:sp>
      <p:sp>
        <p:nvSpPr>
          <p:cNvPr id="10" name="Shape 7"/>
          <p:cNvSpPr/>
          <p:nvPr/>
        </p:nvSpPr>
        <p:spPr>
          <a:xfrm>
            <a:off x="982980" y="4197096"/>
            <a:ext cx="194539" cy="91440"/>
          </a:xfrm>
          <a:prstGeom prst="rect">
            <a:avLst/>
          </a:prstGeom>
          <a:solidFill>
            <a:srgbClr val="6D6D6D"/>
          </a:solidFill>
          <a:ln/>
        </p:spPr>
      </p:sp>
      <p:sp>
        <p:nvSpPr>
          <p:cNvPr id="11" name="Shape 8"/>
          <p:cNvSpPr/>
          <p:nvPr/>
        </p:nvSpPr>
        <p:spPr>
          <a:xfrm>
            <a:off x="1173861" y="4197096"/>
            <a:ext cx="194539" cy="91440"/>
          </a:xfrm>
          <a:prstGeom prst="rect">
            <a:avLst/>
          </a:prstGeom>
          <a:solidFill>
            <a:srgbClr val="494949"/>
          </a:solidFill>
          <a:ln/>
        </p:spPr>
      </p:sp>
      <p:sp>
        <p:nvSpPr>
          <p:cNvPr id="12" name="Shape 9"/>
          <p:cNvSpPr/>
          <p:nvPr/>
        </p:nvSpPr>
        <p:spPr>
          <a:xfrm>
            <a:off x="1364742" y="4197096"/>
            <a:ext cx="194539" cy="91440"/>
          </a:xfrm>
          <a:prstGeom prst="rect">
            <a:avLst/>
          </a:prstGeom>
          <a:solidFill>
            <a:srgbClr val="242424"/>
          </a:solidFill>
          <a:ln/>
        </p:spPr>
      </p:sp>
      <p:sp>
        <p:nvSpPr>
          <p:cNvPr id="13" name="Shape 10"/>
          <p:cNvSpPr/>
          <p:nvPr/>
        </p:nvSpPr>
        <p:spPr>
          <a:xfrm>
            <a:off x="1555623" y="4197096"/>
            <a:ext cx="194539" cy="9144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201168" y="4315968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claro = topos frios/altos</a:t>
            </a:r>
            <a:endParaRPr lang="en-US" sz="700" dirty="0"/>
          </a:p>
        </p:txBody>
      </p:sp>
      <p:sp>
        <p:nvSpPr>
          <p:cNvPr id="15" name="Text 12"/>
          <p:cNvSpPr/>
          <p:nvPr/>
        </p:nvSpPr>
        <p:spPr>
          <a:xfrm>
            <a:off x="201168" y="4434840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escuro = quente/superfície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425546"/>
              </p:ext>
            </p:extLst>
          </p:nvPr>
        </p:nvGraphicFramePr>
        <p:xfrm>
          <a:off x="618134" y="4663440"/>
          <a:ext cx="7900415" cy="1312165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 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983894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IR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16916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IR · tons de cinza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197096"/>
            <a:ext cx="194539" cy="9144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7" name="Shape 4"/>
          <p:cNvSpPr/>
          <p:nvPr/>
        </p:nvSpPr>
        <p:spPr>
          <a:xfrm>
            <a:off x="410337" y="4197096"/>
            <a:ext cx="194539" cy="91440"/>
          </a:xfrm>
          <a:prstGeom prst="rect">
            <a:avLst/>
          </a:prstGeom>
          <a:solidFill>
            <a:srgbClr val="DBDBDB"/>
          </a:solidFill>
          <a:ln/>
        </p:spPr>
      </p:sp>
      <p:sp>
        <p:nvSpPr>
          <p:cNvPr id="8" name="Shape 5"/>
          <p:cNvSpPr/>
          <p:nvPr/>
        </p:nvSpPr>
        <p:spPr>
          <a:xfrm>
            <a:off x="601218" y="4197096"/>
            <a:ext cx="194539" cy="91440"/>
          </a:xfrm>
          <a:prstGeom prst="rect">
            <a:avLst/>
          </a:prstGeom>
          <a:solidFill>
            <a:srgbClr val="B6B6B6"/>
          </a:solidFill>
          <a:ln/>
        </p:spPr>
      </p:sp>
      <p:sp>
        <p:nvSpPr>
          <p:cNvPr id="9" name="Shape 6"/>
          <p:cNvSpPr/>
          <p:nvPr/>
        </p:nvSpPr>
        <p:spPr>
          <a:xfrm>
            <a:off x="792099" y="4197096"/>
            <a:ext cx="194539" cy="91440"/>
          </a:xfrm>
          <a:prstGeom prst="rect">
            <a:avLst/>
          </a:prstGeom>
          <a:solidFill>
            <a:srgbClr val="929292"/>
          </a:solidFill>
          <a:ln/>
        </p:spPr>
      </p:sp>
      <p:sp>
        <p:nvSpPr>
          <p:cNvPr id="10" name="Shape 7"/>
          <p:cNvSpPr/>
          <p:nvPr/>
        </p:nvSpPr>
        <p:spPr>
          <a:xfrm>
            <a:off x="982980" y="4197096"/>
            <a:ext cx="194539" cy="91440"/>
          </a:xfrm>
          <a:prstGeom prst="rect">
            <a:avLst/>
          </a:prstGeom>
          <a:solidFill>
            <a:srgbClr val="6D6D6D"/>
          </a:solidFill>
          <a:ln/>
        </p:spPr>
      </p:sp>
      <p:sp>
        <p:nvSpPr>
          <p:cNvPr id="11" name="Shape 8"/>
          <p:cNvSpPr/>
          <p:nvPr/>
        </p:nvSpPr>
        <p:spPr>
          <a:xfrm>
            <a:off x="1173861" y="4197096"/>
            <a:ext cx="194539" cy="91440"/>
          </a:xfrm>
          <a:prstGeom prst="rect">
            <a:avLst/>
          </a:prstGeom>
          <a:solidFill>
            <a:srgbClr val="494949"/>
          </a:solidFill>
          <a:ln/>
        </p:spPr>
      </p:sp>
      <p:sp>
        <p:nvSpPr>
          <p:cNvPr id="12" name="Shape 9"/>
          <p:cNvSpPr/>
          <p:nvPr/>
        </p:nvSpPr>
        <p:spPr>
          <a:xfrm>
            <a:off x="1364742" y="4197096"/>
            <a:ext cx="194539" cy="91440"/>
          </a:xfrm>
          <a:prstGeom prst="rect">
            <a:avLst/>
          </a:prstGeom>
          <a:solidFill>
            <a:srgbClr val="242424"/>
          </a:solidFill>
          <a:ln/>
        </p:spPr>
      </p:sp>
      <p:sp>
        <p:nvSpPr>
          <p:cNvPr id="13" name="Shape 10"/>
          <p:cNvSpPr/>
          <p:nvPr/>
        </p:nvSpPr>
        <p:spPr>
          <a:xfrm>
            <a:off x="1555623" y="4197096"/>
            <a:ext cx="194539" cy="9144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201168" y="4315968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claro = topos frios/altos</a:t>
            </a:r>
            <a:endParaRPr lang="en-US" sz="700" dirty="0"/>
          </a:p>
        </p:txBody>
      </p:sp>
      <p:sp>
        <p:nvSpPr>
          <p:cNvPr id="15" name="Text 12"/>
          <p:cNvSpPr/>
          <p:nvPr/>
        </p:nvSpPr>
        <p:spPr>
          <a:xfrm>
            <a:off x="201168" y="4434840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escuro = quente/superfície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31216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983894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IR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16916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IR · tons de cinza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197096"/>
            <a:ext cx="194539" cy="9144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7" name="Shape 4"/>
          <p:cNvSpPr/>
          <p:nvPr/>
        </p:nvSpPr>
        <p:spPr>
          <a:xfrm>
            <a:off x="410337" y="4197096"/>
            <a:ext cx="194539" cy="91440"/>
          </a:xfrm>
          <a:prstGeom prst="rect">
            <a:avLst/>
          </a:prstGeom>
          <a:solidFill>
            <a:srgbClr val="DBDBDB"/>
          </a:solidFill>
          <a:ln/>
        </p:spPr>
      </p:sp>
      <p:sp>
        <p:nvSpPr>
          <p:cNvPr id="8" name="Shape 5"/>
          <p:cNvSpPr/>
          <p:nvPr/>
        </p:nvSpPr>
        <p:spPr>
          <a:xfrm>
            <a:off x="601218" y="4197096"/>
            <a:ext cx="194539" cy="91440"/>
          </a:xfrm>
          <a:prstGeom prst="rect">
            <a:avLst/>
          </a:prstGeom>
          <a:solidFill>
            <a:srgbClr val="B6B6B6"/>
          </a:solidFill>
          <a:ln/>
        </p:spPr>
      </p:sp>
      <p:sp>
        <p:nvSpPr>
          <p:cNvPr id="9" name="Shape 6"/>
          <p:cNvSpPr/>
          <p:nvPr/>
        </p:nvSpPr>
        <p:spPr>
          <a:xfrm>
            <a:off x="792099" y="4197096"/>
            <a:ext cx="194539" cy="91440"/>
          </a:xfrm>
          <a:prstGeom prst="rect">
            <a:avLst/>
          </a:prstGeom>
          <a:solidFill>
            <a:srgbClr val="929292"/>
          </a:solidFill>
          <a:ln/>
        </p:spPr>
      </p:sp>
      <p:sp>
        <p:nvSpPr>
          <p:cNvPr id="10" name="Shape 7"/>
          <p:cNvSpPr/>
          <p:nvPr/>
        </p:nvSpPr>
        <p:spPr>
          <a:xfrm>
            <a:off x="982980" y="4197096"/>
            <a:ext cx="194539" cy="91440"/>
          </a:xfrm>
          <a:prstGeom prst="rect">
            <a:avLst/>
          </a:prstGeom>
          <a:solidFill>
            <a:srgbClr val="6D6D6D"/>
          </a:solidFill>
          <a:ln/>
        </p:spPr>
      </p:sp>
      <p:sp>
        <p:nvSpPr>
          <p:cNvPr id="11" name="Shape 8"/>
          <p:cNvSpPr/>
          <p:nvPr/>
        </p:nvSpPr>
        <p:spPr>
          <a:xfrm>
            <a:off x="1173861" y="4197096"/>
            <a:ext cx="194539" cy="91440"/>
          </a:xfrm>
          <a:prstGeom prst="rect">
            <a:avLst/>
          </a:prstGeom>
          <a:solidFill>
            <a:srgbClr val="494949"/>
          </a:solidFill>
          <a:ln/>
        </p:spPr>
      </p:sp>
      <p:sp>
        <p:nvSpPr>
          <p:cNvPr id="12" name="Shape 9"/>
          <p:cNvSpPr/>
          <p:nvPr/>
        </p:nvSpPr>
        <p:spPr>
          <a:xfrm>
            <a:off x="1364742" y="4197096"/>
            <a:ext cx="194539" cy="91440"/>
          </a:xfrm>
          <a:prstGeom prst="rect">
            <a:avLst/>
          </a:prstGeom>
          <a:solidFill>
            <a:srgbClr val="242424"/>
          </a:solidFill>
          <a:ln/>
        </p:spPr>
      </p:sp>
      <p:sp>
        <p:nvSpPr>
          <p:cNvPr id="13" name="Shape 10"/>
          <p:cNvSpPr/>
          <p:nvPr/>
        </p:nvSpPr>
        <p:spPr>
          <a:xfrm>
            <a:off x="1555623" y="4197096"/>
            <a:ext cx="194539" cy="9144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201168" y="4315968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claro = topos frios/altos</a:t>
            </a:r>
            <a:endParaRPr lang="en-US" sz="700" dirty="0"/>
          </a:p>
        </p:txBody>
      </p:sp>
      <p:sp>
        <p:nvSpPr>
          <p:cNvPr id="15" name="Text 12"/>
          <p:cNvSpPr/>
          <p:nvPr/>
        </p:nvSpPr>
        <p:spPr>
          <a:xfrm>
            <a:off x="201168" y="4434840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DBE7F8"/>
                </a:solidFill>
              </a:rPr>
              <a:t>escuro = quente/superfície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889448" cy="1312165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773</Words>
  <Application>Microsoft Office PowerPoint</Application>
  <PresentationFormat>Apresentação na tela (4:3)</PresentationFormat>
  <Paragraphs>170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2</cp:revision>
  <dcterms:created xsi:type="dcterms:W3CDTF">2026-10-07T12:16:07Z</dcterms:created>
  <dcterms:modified xsi:type="dcterms:W3CDTF">2026-10-07T12:26:39Z</dcterms:modified>
</cp:coreProperties>
</file>