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notesMasterIdLst>
    <p:notesMasterId r:id="rId15"/>
  </p:notesMasterIdLst>
  <p:sldSz cx="9144000" cy="6858000"/>
  <p:notesSz cx="68580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Slide-1-image-1.pn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e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e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e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jpe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e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960120"/>
            <a:ext cx="8229600" cy="822960"/>
          </a:xfrm>
          <a:prstGeom prst="rect">
            <a:avLst/>
          </a:prstGeom>
          <a:noFill/>
          <a:ln/>
          <a:effectLst>
            <a:outerShdw sx="100000" sy="100000" kx="0" ky="0" algn="bl" rotWithShape="0" blurRad="50800" dist="25400" dir="2700000">
              <a:srgbClr val="000000">
                <a:alpha val="70000"/>
              </a:srgbClr>
            </a:outerShdw>
          </a:effectLst>
        </p:spPr>
        <p:txBody>
          <a:bodyPr wrap="square" rtlCol="0" anchor="ctr"/>
          <a:lstStyle/>
          <a:p>
            <a:pPr algn="ctr" indent="0" marL="0">
              <a:buNone/>
            </a:pPr>
            <a:r>
              <a:rPr lang="en-US" sz="3400" b="1" dirty="0">
                <a:solidFill>
                  <a:srgbClr val="FFFFFF"/>
                </a:solidFill>
              </a:rPr>
              <a:t>BRIEFING REGIONAL DIÁRIO</a:t>
            </a:r>
            <a:endParaRPr lang="en-US" sz="3400" dirty="0"/>
          </a:p>
        </p:txBody>
      </p:sp>
      <p:sp>
        <p:nvSpPr>
          <p:cNvPr id="3" name="Text 1"/>
          <p:cNvSpPr/>
          <p:nvPr/>
        </p:nvSpPr>
        <p:spPr>
          <a:xfrm>
            <a:off x="722376" y="2928366"/>
            <a:ext cx="7680960" cy="411480"/>
          </a:xfrm>
          <a:prstGeom prst="rect">
            <a:avLst/>
          </a:prstGeom>
          <a:noFill/>
          <a:ln/>
        </p:spPr>
        <p:txBody>
          <a:bodyPr wrap="square" rtlCol="0" anchor="ctr"/>
          <a:lstStyle/>
          <a:p>
            <a:pPr indent="0" marL="0">
              <a:buNone/>
            </a:pPr>
            <a:r>
              <a:rPr lang="en-US" sz="1800" dirty="0">
                <a:solidFill>
                  <a:srgbClr val="FFFFFF"/>
                </a:solidFill>
              </a:rPr>
              <a:t>Confeccionado em: 09/10/2026</a:t>
            </a:r>
            <a:endParaRPr lang="en-US" sz="1800" dirty="0"/>
          </a:p>
        </p:txBody>
      </p:sp>
      <p:sp>
        <p:nvSpPr>
          <p:cNvPr id="4" name="Text 2"/>
          <p:cNvSpPr/>
          <p:nvPr/>
        </p:nvSpPr>
        <p:spPr>
          <a:xfrm>
            <a:off x="722376" y="4025646"/>
            <a:ext cx="7680960" cy="411480"/>
          </a:xfrm>
          <a:prstGeom prst="rect">
            <a:avLst/>
          </a:prstGeom>
          <a:noFill/>
          <a:ln/>
        </p:spPr>
        <p:txBody>
          <a:bodyPr wrap="square" rtlCol="0" anchor="ctr"/>
          <a:lstStyle/>
          <a:p>
            <a:pPr indent="0" marL="0">
              <a:buNone/>
            </a:pPr>
            <a:r>
              <a:rPr lang="en-US" sz="2000" b="1" dirty="0">
                <a:solidFill>
                  <a:srgbClr val="FFFFFF"/>
                </a:solidFill>
              </a:rPr>
              <a:t>Confeccionado por: 2S LETÍCIA</a:t>
            </a:r>
            <a:endParaRPr lang="en-US" sz="2000" dirty="0"/>
          </a:p>
        </p:txBody>
      </p:sp>
      <p:sp>
        <p:nvSpPr>
          <p:cNvPr id="5" name="Text 3"/>
          <p:cNvSpPr/>
          <p:nvPr/>
        </p:nvSpPr>
        <p:spPr>
          <a:xfrm>
            <a:off x="722376" y="4528566"/>
            <a:ext cx="7680960" cy="411480"/>
          </a:xfrm>
          <a:prstGeom prst="rect">
            <a:avLst/>
          </a:prstGeom>
          <a:noFill/>
          <a:ln/>
        </p:spPr>
        <p:txBody>
          <a:bodyPr wrap="square" rtlCol="0" anchor="ctr"/>
          <a:lstStyle/>
          <a:p>
            <a:pPr indent="0" marL="0">
              <a:buNone/>
            </a:pPr>
            <a:r>
              <a:rPr lang="en-US" sz="2000" b="1" dirty="0">
                <a:solidFill>
                  <a:srgbClr val="FFFFFF"/>
                </a:solidFill>
              </a:rPr>
              <a:t>Previsor: TEN FIGUEIREDO</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320040"/>
            <a:ext cx="8229600" cy="548640"/>
          </a:xfrm>
          <a:prstGeom prst="rect">
            <a:avLst/>
          </a:prstGeom>
          <a:noFill/>
          <a:ln/>
        </p:spPr>
        <p:txBody>
          <a:bodyPr wrap="square" rtlCol="0" anchor="ctr"/>
          <a:lstStyle/>
          <a:p>
            <a:pPr algn="ctr" indent="0" marL="0">
              <a:buNone/>
            </a:pPr>
            <a:r>
              <a:rPr lang="en-US" sz="2200" b="1" dirty="0">
                <a:solidFill>
                  <a:srgbClr val="CFE0FF"/>
                </a:solidFill>
              </a:rPr>
              <a:t>PREVISÃO PARA AS REGIÕES</a:t>
            </a:r>
            <a:endParaRPr lang="en-US" sz="2200" dirty="0"/>
          </a:p>
        </p:txBody>
      </p:sp>
      <p:sp>
        <p:nvSpPr>
          <p:cNvPr id="3" name="Text 1"/>
          <p:cNvSpPr/>
          <p:nvPr/>
        </p:nvSpPr>
        <p:spPr>
          <a:xfrm>
            <a:off x="640080" y="1051560"/>
            <a:ext cx="7863840" cy="5394960"/>
          </a:xfrm>
          <a:prstGeom prst="rect">
            <a:avLst/>
          </a:prstGeom>
          <a:noFill/>
          <a:ln/>
        </p:spPr>
        <p:txBody>
          <a:bodyPr wrap="square" rtlCol="0" anchor="t">
            <a:normAutofit/>
          </a:bodyPr>
          <a:lstStyle/>
          <a:p>
            <a:pPr algn="just" indent="0" marL="0">
              <a:lnSpc>
                <a:spcPct val="150000"/>
              </a:lnSpc>
              <a:buNone/>
            </a:pPr>
            <a:r>
              <a:rPr lang="en-US" sz="1506" b="1" dirty="0">
                <a:solidFill>
                  <a:srgbClr val="9FD0FF"/>
                </a:solidFill>
              </a:rPr>
              <a:t>REGIÃO SUL: </a:t>
            </a:r>
            <a:pPr algn="just" indent="0" marL="0">
              <a:lnSpc>
                <a:spcPct val="150000"/>
              </a:lnSpc>
              <a:spcAft>
                <a:spcPts val="1600"/>
              </a:spcAft>
              <a:buNone/>
            </a:pPr>
            <a:r>
              <a:rPr lang="en-US" sz="1506" dirty="0">
                <a:solidFill>
                  <a:srgbClr val="FFFFFF"/>
                </a:solidFill>
              </a:rPr>
              <a:t>Áreas de instabilidade associadas à frente fria provocarão chuva e trovoadas no RS, PR e SC. Há previsão de nebulosidade e restrições de teto e visibilidade, principalmente nas áreas com chuva e névoas.</a:t>
            </a:r>
            <a:endParaRPr lang="en-US" sz="1506" dirty="0"/>
          </a:p>
          <a:p>
            <a:pPr algn="just" indent="0" marL="0">
              <a:lnSpc>
                <a:spcPct val="150000"/>
              </a:lnSpc>
              <a:buNone/>
            </a:pPr>
            <a:r>
              <a:rPr lang="en-US" sz="1506" b="1" dirty="0">
                <a:solidFill>
                  <a:srgbClr val="9FD0FF"/>
                </a:solidFill>
              </a:rPr>
              <a:t>REGIÃO SUDESTE: </a:t>
            </a:r>
            <a:pPr algn="just" indent="0" marL="0">
              <a:lnSpc>
                <a:spcPct val="150000"/>
              </a:lnSpc>
              <a:spcAft>
                <a:spcPts val="1600"/>
              </a:spcAft>
              <a:buNone/>
            </a:pPr>
            <a:r>
              <a:rPr lang="en-US" sz="1506" dirty="0">
                <a:solidFill>
                  <a:srgbClr val="FFFFFF"/>
                </a:solidFill>
              </a:rPr>
              <a:t>Manhã do dia 09 com restrições de teto e visibilidade por névoa úmida e nevoeiro para a TMA-SP e sul de MG. Aumento da nebulosidade e da instabilidade, com pancadas de chuva e trovoadas, principalmente em SP e sul de MG na tarde do dia 09. Há possibilidade de restrições de teto e visibilidade nas áreas sob influência da chuva, principalmente durante a tarde e noite.</a:t>
            </a:r>
            <a:endParaRPr lang="en-US" sz="1506" dirty="0"/>
          </a:p>
          <a:p>
            <a:pPr algn="just" indent="0" marL="0">
              <a:lnSpc>
                <a:spcPct val="150000"/>
              </a:lnSpc>
              <a:buNone/>
            </a:pPr>
            <a:r>
              <a:rPr lang="en-US" sz="1506" b="1" dirty="0">
                <a:solidFill>
                  <a:srgbClr val="9FD0FF"/>
                </a:solidFill>
              </a:rPr>
              <a:t>REGIÃO CENTRO-OESTE: </a:t>
            </a:r>
            <a:pPr algn="just" indent="0" marL="0">
              <a:lnSpc>
                <a:spcPct val="150000"/>
              </a:lnSpc>
              <a:spcAft>
                <a:spcPts val="1600"/>
              </a:spcAft>
              <a:buNone/>
            </a:pPr>
            <a:r>
              <a:rPr lang="en-US" sz="1506" dirty="0">
                <a:solidFill>
                  <a:srgbClr val="FFFFFF"/>
                </a:solidFill>
              </a:rPr>
              <a:t>Pancadas de chuva e trovoadas, principalmente no sul e oeste do MS, com possibilidade de restrições pontuais de teto e visibilidade ao longo do período.</a:t>
            </a:r>
            <a:endParaRPr lang="en-US" sz="1506" dirty="0"/>
          </a:p>
          <a:p>
            <a:pPr algn="just" indent="0" marL="0">
              <a:lnSpc>
                <a:spcPct val="150000"/>
              </a:lnSpc>
              <a:buNone/>
            </a:pPr>
            <a:r>
              <a:rPr lang="en-US" sz="1506" b="1" dirty="0">
                <a:solidFill>
                  <a:srgbClr val="9FD0FF"/>
                </a:solidFill>
              </a:rPr>
              <a:t>REGIÃO NORDESTE: </a:t>
            </a:r>
            <a:pPr algn="just" indent="0" marL="0">
              <a:lnSpc>
                <a:spcPct val="150000"/>
              </a:lnSpc>
              <a:spcAft>
                <a:spcPts val="1600"/>
              </a:spcAft>
              <a:buNone/>
            </a:pPr>
            <a:r>
              <a:rPr lang="en-US" sz="1506" dirty="0">
                <a:solidFill>
                  <a:srgbClr val="FFFFFF"/>
                </a:solidFill>
              </a:rPr>
              <a:t>Nebulosidade e pancadas de chuva isoladas no setor leste da região, principalmente durante a manhã. Restrições de teto para a noite do dia 09 e madrugada do dia 10 no Planalto da Borborema.</a:t>
            </a:r>
            <a:endParaRPr lang="en-US" sz="1506" dirty="0"/>
          </a:p>
          <a:p>
            <a:pPr algn="just" indent="0" marL="0">
              <a:lnSpc>
                <a:spcPct val="150000"/>
              </a:lnSpc>
              <a:buNone/>
            </a:pPr>
            <a:r>
              <a:rPr lang="en-US" sz="1506" b="1" dirty="0">
                <a:solidFill>
                  <a:srgbClr val="9FD0FF"/>
                </a:solidFill>
              </a:rPr>
              <a:t>REGIÃO NORTE: </a:t>
            </a:r>
            <a:pPr algn="just" indent="0" marL="0">
              <a:lnSpc>
                <a:spcPct val="150000"/>
              </a:lnSpc>
              <a:spcAft>
                <a:spcPts val="1600"/>
              </a:spcAft>
              <a:buNone/>
            </a:pPr>
            <a:r>
              <a:rPr lang="en-US" sz="1506" dirty="0">
                <a:solidFill>
                  <a:srgbClr val="FFFFFF"/>
                </a:solidFill>
              </a:rPr>
              <a:t>Aumento da instabilidade durante o dia, com ocorrência de trovoadas e chuva, principalmente no oeste e sul da região. Nas áreas de chuva, são possíveis restrições de teto e visibilidade, intensificando-se na tarde do dia 09 e perdendo intensidade na madrugada.</a:t>
            </a:r>
            <a:endParaRPr lang="en-US" sz="1506"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7432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sp>
        <p:nvSpPr>
          <p:cNvPr id="3" name="Shape 1"/>
          <p:cNvSpPr/>
          <p:nvPr/>
        </p:nvSpPr>
        <p:spPr>
          <a:xfrm>
            <a:off x="274320" y="960120"/>
            <a:ext cx="2834640" cy="5577840"/>
          </a:xfrm>
          <a:prstGeom prst="roundRect">
            <a:avLst>
              <a:gd name="adj" fmla="val 1935"/>
            </a:avLst>
          </a:prstGeom>
          <a:solidFill>
            <a:srgbClr val="0E2038"/>
          </a:solidFill>
          <a:ln w="12700">
            <a:solidFill>
              <a:srgbClr val="2E4E7A"/>
            </a:solidFill>
            <a:prstDash val="solid"/>
          </a:ln>
        </p:spPr>
      </p:sp>
      <p:sp>
        <p:nvSpPr>
          <p:cNvPr id="4" name="Text 2"/>
          <p:cNvSpPr/>
          <p:nvPr/>
        </p:nvSpPr>
        <p:spPr>
          <a:xfrm>
            <a:off x="365760" y="1051560"/>
            <a:ext cx="2651760" cy="457200"/>
          </a:xfrm>
          <a:prstGeom prst="rect">
            <a:avLst/>
          </a:prstGeom>
          <a:noFill/>
          <a:ln/>
        </p:spPr>
        <p:txBody>
          <a:bodyPr wrap="square" rtlCol="0" anchor="ctr"/>
          <a:lstStyle/>
          <a:p>
            <a:pPr algn="ctr" indent="0" marL="0">
              <a:buNone/>
            </a:pPr>
            <a:r>
              <a:rPr lang="en-US" sz="1250" b="1" dirty="0">
                <a:solidFill>
                  <a:srgbClr val="CFE0FF"/>
                </a:solidFill>
              </a:rPr>
              <a:t>SIGMET em vigor</a:t>
            </a:r>
            <a:endParaRPr lang="en-US" sz="1250" dirty="0"/>
          </a:p>
        </p:txBody>
      </p:sp>
      <p:sp>
        <p:nvSpPr>
          <p:cNvPr id="5" name="Text 3"/>
          <p:cNvSpPr/>
          <p:nvPr/>
        </p:nvSpPr>
        <p:spPr>
          <a:xfrm>
            <a:off x="411480" y="1554480"/>
            <a:ext cx="2560320" cy="5029200"/>
          </a:xfrm>
          <a:prstGeom prst="rect">
            <a:avLst/>
          </a:prstGeom>
          <a:noFill/>
          <a:ln/>
        </p:spPr>
        <p:txBody>
          <a:bodyPr wrap="square" rtlCol="0" anchor="t"/>
          <a:lstStyle/>
          <a:p>
            <a:pPr algn="l" indent="0" marL="0">
              <a:buNone/>
            </a:pPr>
            <a:r>
              <a:rPr lang="en-US" sz="1200" dirty="0">
                <a:solidFill>
                  <a:srgbClr val="FFFFFF"/>
                </a:solidFill>
              </a:rPr>
              <a:t>SBAO: 8, 9</a:t>
            </a:r>
            <a:endParaRPr lang="en-US" sz="1200" dirty="0"/>
          </a:p>
          <a:p>
            <a:pPr algn="l" indent="0" marL="0">
              <a:buNone/>
            </a:pPr>
            <a:r>
              <a:rPr lang="en-US" sz="1200" dirty="0">
                <a:solidFill>
                  <a:srgbClr val="FFFFFF"/>
                </a:solidFill>
              </a:rPr>
              <a:t>SBAZ: 6, 7, 8, 9</a:t>
            </a:r>
            <a:endParaRPr lang="en-US" sz="1200" dirty="0"/>
          </a:p>
          <a:p>
            <a:pPr algn="l" indent="0" marL="0">
              <a:buNone/>
            </a:pPr>
            <a:r>
              <a:rPr lang="en-US" sz="1200" dirty="0">
                <a:solidFill>
                  <a:srgbClr val="FFFFFF"/>
                </a:solidFill>
              </a:rPr>
              <a:t>SBCW: 12, 13, 14</a:t>
            </a:r>
            <a:endParaRPr lang="en-US" sz="1200" dirty="0"/>
          </a:p>
        </p:txBody>
      </p:sp>
      <p:sp>
        <p:nvSpPr>
          <p:cNvPr id="6" name="Shape 4"/>
          <p:cNvSpPr/>
          <p:nvPr/>
        </p:nvSpPr>
        <p:spPr>
          <a:xfrm>
            <a:off x="3200400" y="960120"/>
            <a:ext cx="2834640" cy="5577840"/>
          </a:xfrm>
          <a:prstGeom prst="roundRect">
            <a:avLst>
              <a:gd name="adj" fmla="val 1935"/>
            </a:avLst>
          </a:prstGeom>
          <a:solidFill>
            <a:srgbClr val="0E2038"/>
          </a:solidFill>
          <a:ln w="12700">
            <a:solidFill>
              <a:srgbClr val="2E4E7A"/>
            </a:solidFill>
            <a:prstDash val="solid"/>
          </a:ln>
        </p:spPr>
      </p:sp>
      <p:sp>
        <p:nvSpPr>
          <p:cNvPr id="7" name="Text 5"/>
          <p:cNvSpPr/>
          <p:nvPr/>
        </p:nvSpPr>
        <p:spPr>
          <a:xfrm>
            <a:off x="3291840" y="1051560"/>
            <a:ext cx="2651760" cy="457200"/>
          </a:xfrm>
          <a:prstGeom prst="rect">
            <a:avLst/>
          </a:prstGeom>
          <a:noFill/>
          <a:ln/>
        </p:spPr>
        <p:txBody>
          <a:bodyPr wrap="square" rtlCol="0" anchor="ctr"/>
          <a:lstStyle/>
          <a:p>
            <a:pPr algn="ctr" indent="0" marL="0">
              <a:buNone/>
            </a:pPr>
            <a:r>
              <a:rPr lang="en-US" sz="1250" b="1" dirty="0">
                <a:solidFill>
                  <a:srgbClr val="CFE0FF"/>
                </a:solidFill>
              </a:rPr>
              <a:t>Localidades com evento severo</a:t>
            </a:r>
            <a:endParaRPr lang="en-US" sz="1250" dirty="0"/>
          </a:p>
        </p:txBody>
      </p:sp>
      <p:sp>
        <p:nvSpPr>
          <p:cNvPr id="8" name="Text 6"/>
          <p:cNvSpPr/>
          <p:nvPr/>
        </p:nvSpPr>
        <p:spPr>
          <a:xfrm>
            <a:off x="3337560" y="1554480"/>
            <a:ext cx="2560320" cy="5029200"/>
          </a:xfrm>
          <a:prstGeom prst="rect">
            <a:avLst/>
          </a:prstGeom>
          <a:noFill/>
          <a:ln/>
        </p:spPr>
        <p:txBody>
          <a:bodyPr wrap="square" rtlCol="0" anchor="t"/>
          <a:lstStyle/>
          <a:p>
            <a:pPr algn="ctr" indent="0" marL="0">
              <a:buNone/>
            </a:pPr>
            <a:r>
              <a:rPr lang="en-US" sz="1200" dirty="0">
                <a:solidFill>
                  <a:srgbClr val="FFFFFF"/>
                </a:solidFill>
              </a:rPr>
              <a:t>SBPV   SBRB   SBCZ   SBTT   SBJI   SBVH   SSKW   SBBH   SBYS   SBAQ   SBAX   SBBP   SBGP   SBJD   SBKP   SBSJ   SBRP   SBSR   SBVG   SDAM   SBML   SBBU   SBAE   SBAU   SGAS   SBPK   SBNM   SBPF   SBPA   SBCX   SBCH   SBFL   SBCT   SBBI   SBFI   SBPG   SSGG   SBPO   SBCA   SBTD   SBPP   SBDB   SBDO   SBCG   SBCR   SBMG   SBLO   SBDN   SBSP   SBMT   SBGR   SBTA   SBGW   SDCO   SBJH</a:t>
            </a:r>
            <a:endParaRPr lang="en-US" sz="1200" dirty="0"/>
          </a:p>
        </p:txBody>
      </p:sp>
      <p:sp>
        <p:nvSpPr>
          <p:cNvPr id="9" name="Shape 7"/>
          <p:cNvSpPr/>
          <p:nvPr/>
        </p:nvSpPr>
        <p:spPr>
          <a:xfrm>
            <a:off x="6126480" y="960120"/>
            <a:ext cx="2834640" cy="5577840"/>
          </a:xfrm>
          <a:prstGeom prst="roundRect">
            <a:avLst>
              <a:gd name="adj" fmla="val 1935"/>
            </a:avLst>
          </a:prstGeom>
          <a:solidFill>
            <a:srgbClr val="0E2038"/>
          </a:solidFill>
          <a:ln w="12700">
            <a:solidFill>
              <a:srgbClr val="2E4E7A"/>
            </a:solidFill>
            <a:prstDash val="solid"/>
          </a:ln>
        </p:spPr>
      </p:sp>
      <p:sp>
        <p:nvSpPr>
          <p:cNvPr id="10" name="Text 8"/>
          <p:cNvSpPr/>
          <p:nvPr/>
        </p:nvSpPr>
        <p:spPr>
          <a:xfrm>
            <a:off x="6217920" y="1051560"/>
            <a:ext cx="2651760" cy="457200"/>
          </a:xfrm>
          <a:prstGeom prst="rect">
            <a:avLst/>
          </a:prstGeom>
          <a:noFill/>
          <a:ln/>
        </p:spPr>
        <p:txBody>
          <a:bodyPr wrap="square" rtlCol="0" anchor="ctr"/>
          <a:lstStyle/>
          <a:p>
            <a:pPr algn="ctr" indent="0" marL="0">
              <a:buNone/>
            </a:pPr>
            <a:r>
              <a:rPr lang="en-US" sz="1250" b="1" dirty="0">
                <a:solidFill>
                  <a:srgbClr val="CFE0FF"/>
                </a:solidFill>
              </a:rPr>
              <a:t>Vento forte (≥ 21 KT / rajada)</a:t>
            </a:r>
            <a:endParaRPr lang="en-US" sz="1250" dirty="0"/>
          </a:p>
        </p:txBody>
      </p:sp>
      <p:sp>
        <p:nvSpPr>
          <p:cNvPr id="11" name="Text 9"/>
          <p:cNvSpPr/>
          <p:nvPr/>
        </p:nvSpPr>
        <p:spPr>
          <a:xfrm>
            <a:off x="6263640" y="1554480"/>
            <a:ext cx="2560320" cy="5029200"/>
          </a:xfrm>
          <a:prstGeom prst="rect">
            <a:avLst/>
          </a:prstGeom>
          <a:noFill/>
          <a:ln/>
        </p:spPr>
        <p:txBody>
          <a:bodyPr wrap="square" rtlCol="0" anchor="t"/>
          <a:lstStyle/>
          <a:p>
            <a:pPr algn="ctr" indent="0" marL="0">
              <a:buNone/>
            </a:pPr>
            <a:r>
              <a:rPr lang="en-US" sz="1200" dirty="0">
                <a:solidFill>
                  <a:srgbClr val="FFFFFF"/>
                </a:solidFill>
              </a:rPr>
              <a:t>SUMU   SBFI   SBPA   SBCO   SBPK   SBBG   SBSM   SBFZ   SBNT   SBSG</a:t>
            </a:r>
            <a:endParaRPr lang="en-US" sz="1200" dirty="0"/>
          </a:p>
        </p:txBody>
      </p:sp>
      <p:sp>
        <p:nvSpPr>
          <p:cNvPr id="12" name="Text 10"/>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2860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pic>
        <p:nvPicPr>
          <p:cNvPr id="3" name="Image 0" descr="preencoded.png">    </p:cNvPr>
          <p:cNvPicPr>
            <a:picLocks noChangeAspect="1"/>
          </p:cNvPicPr>
          <p:nvPr/>
        </p:nvPicPr>
        <p:blipFill>
          <a:blip r:embed="rId1"/>
          <a:stretch>
            <a:fillRect/>
          </a:stretch>
        </p:blipFill>
        <p:spPr>
          <a:xfrm>
            <a:off x="3657600" y="1188720"/>
            <a:ext cx="5257800" cy="4807575"/>
          </a:xfrm>
          <a:prstGeom prst="rect">
            <a:avLst/>
          </a:prstGeom>
        </p:spPr>
      </p:pic>
      <p:sp>
        <p:nvSpPr>
          <p:cNvPr id="4" name="Text 1"/>
          <p:cNvSpPr/>
          <p:nvPr/>
        </p:nvSpPr>
        <p:spPr>
          <a:xfrm>
            <a:off x="320040" y="1188720"/>
            <a:ext cx="2926080" cy="365760"/>
          </a:xfrm>
          <a:prstGeom prst="rect">
            <a:avLst/>
          </a:prstGeom>
          <a:noFill/>
          <a:ln/>
        </p:spPr>
        <p:txBody>
          <a:bodyPr wrap="square" rtlCol="0" anchor="ctr"/>
          <a:lstStyle/>
          <a:p>
            <a:pPr indent="0" marL="0">
              <a:buNone/>
            </a:pPr>
            <a:r>
              <a:rPr lang="en-US" sz="1300" b="1" dirty="0">
                <a:solidFill>
                  <a:srgbClr val="FFD7D7"/>
                </a:solidFill>
              </a:rPr>
              <a:t>RESTRIÇÕES · METAR 09/10 12:02 UTC</a:t>
            </a:r>
            <a:endParaRPr lang="en-US" sz="1300" dirty="0"/>
          </a:p>
        </p:txBody>
      </p:sp>
      <p:sp>
        <p:nvSpPr>
          <p:cNvPr id="5" name="Text 2"/>
          <p:cNvSpPr/>
          <p:nvPr/>
        </p:nvSpPr>
        <p:spPr>
          <a:xfrm>
            <a:off x="320040" y="1691640"/>
            <a:ext cx="2971800" cy="3017520"/>
          </a:xfrm>
          <a:prstGeom prst="rect">
            <a:avLst/>
          </a:prstGeom>
          <a:noFill/>
          <a:ln/>
        </p:spPr>
        <p:txBody>
          <a:bodyPr wrap="square" rtlCol="0" anchor="t"/>
          <a:lstStyle/>
          <a:p>
            <a:pPr algn="l" indent="0" marL="0">
              <a:lnSpc>
                <a:spcPct val="110000"/>
              </a:lnSpc>
              <a:buNone/>
            </a:pPr>
            <a:r>
              <a:rPr lang="en-US" sz="1200" b="1" dirty="0">
                <a:solidFill>
                  <a:srgbClr val="9FD0FF"/>
                </a:solidFill>
              </a:rPr>
              <a:t>1 - Restrições de teto: </a:t>
            </a:r>
            <a:pPr algn="l" indent="0" marL="0">
              <a:lnSpc>
                <a:spcPct val="110000"/>
              </a:lnSpc>
              <a:buNone/>
            </a:pPr>
            <a:r>
              <a:rPr lang="en-US" sz="1200" dirty="0">
                <a:solidFill>
                  <a:srgbClr val="FFFFFF"/>
                </a:solidFill>
              </a:rPr>
              <a:t>SBCG, SBFI, SBJV, SBPA</a:t>
            </a:r>
            <a:endParaRPr lang="en-US" sz="1200" dirty="0"/>
          </a:p>
          <a:p>
            <a:pPr algn="l" indent="0" marL="0">
              <a:lnSpc>
                <a:spcPct val="110000"/>
              </a:lnSpc>
              <a:buNone/>
            </a:pPr>
            <a:r>
              <a:rPr lang="en-US" sz="1200" b="1" dirty="0">
                <a:solidFill>
                  <a:srgbClr val="9FD0FF"/>
                </a:solidFill>
              </a:rPr>
              <a:t>2 - Restrições de visibilidade: </a:t>
            </a:r>
            <a:pPr algn="l" indent="0" marL="0">
              <a:lnSpc>
                <a:spcPct val="110000"/>
              </a:lnSpc>
              <a:buNone/>
            </a:pPr>
            <a:r>
              <a:rPr lang="en-US" sz="1200" dirty="0">
                <a:solidFill>
                  <a:srgbClr val="FFFFFF"/>
                </a:solidFill>
              </a:rPr>
              <a:t>SBEG</a:t>
            </a:r>
            <a:endParaRPr lang="en-US" sz="1200" dirty="0"/>
          </a:p>
          <a:p>
            <a:pPr algn="l" indent="0" marL="0">
              <a:lnSpc>
                <a:spcPct val="110000"/>
              </a:lnSpc>
              <a:buNone/>
            </a:pPr>
            <a:r>
              <a:rPr lang="en-US" sz="1200" b="1" dirty="0">
                <a:solidFill>
                  <a:srgbClr val="9FD0FF"/>
                </a:solidFill>
              </a:rPr>
              <a:t>3 - Restrições de teto/visibilidade: </a:t>
            </a:r>
            <a:pPr algn="l" indent="0" marL="0">
              <a:lnSpc>
                <a:spcPct val="110000"/>
              </a:lnSpc>
              <a:buNone/>
            </a:pPr>
            <a:r>
              <a:rPr lang="en-US" sz="1200" dirty="0">
                <a:solidFill>
                  <a:srgbClr val="FFFFFF"/>
                </a:solidFill>
              </a:rPr>
              <a:t>Não houve.</a:t>
            </a:r>
            <a:endParaRPr lang="en-US" sz="1200" dirty="0"/>
          </a:p>
        </p:txBody>
      </p:sp>
      <p:graphicFrame>
        <p:nvGraphicFramePr>
          <p:cNvPr id="5" name="Table 0"/>
          <p:cNvGraphicFramePr>
            <a:graphicFrameLocks noGrp="1"/>
          </p:cNvGraphicFramePr>
          <p:nvPr>
            <p:extLst>
              <p:ext uri="{D42A27DB-BD31-4B8C-83A1-F6EECF244321}">
                <p14:modId xmlns:p14="http://schemas.microsoft.com/office/powerpoint/2010/main" val="1579011935"/>
              </p:ext>
            </p:extLst>
          </p:nvPr>
        </p:nvGraphicFramePr>
        <p:xfrm>
          <a:off x="320040" y="4800600"/>
          <a:ext cx="3108960" cy="914400"/>
        </p:xfrm>
        <a:graphic>
          <a:graphicData uri="http://schemas.openxmlformats.org/drawingml/2006/table">
            <a:tbl>
              <a:tblPr/>
              <a:tblGrid>
                <a:gridCol w="237744"/>
                <a:gridCol w="841248"/>
                <a:gridCol w="2029968"/>
              </a:tblGrid>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00B050"/>
                    </a:solidFill>
                  </a:tcPr>
                </a:tc>
                <a:tc>
                  <a:txBody>
                    <a:bodyPr/>
                    <a:lstStyle/>
                    <a:p>
                      <a:pPr indent="0" marL="0">
                        <a:buNone/>
                      </a:pPr>
                      <a:r>
                        <a:rPr lang="en-US" sz="1000" b="1" dirty="0">
                          <a:solidFill>
                            <a:srgbClr val="111111"/>
                          </a:solidFill>
                        </a:rPr>
                        <a:t>VFR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 5.000 m e Teto ≥ 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00"/>
                    </a:solidFill>
                  </a:tcPr>
                </a:tc>
                <a:tc>
                  <a:txBody>
                    <a:bodyPr/>
                    <a:lstStyle/>
                    <a:p>
                      <a:pPr indent="0" marL="0">
                        <a:buNone/>
                      </a:pPr>
                      <a:r>
                        <a:rPr lang="en-US" sz="1000" b="1" dirty="0">
                          <a:solidFill>
                            <a:srgbClr val="111111"/>
                          </a:solidFill>
                        </a:rPr>
                        <a:t>IFR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1.500–5.000 m ou Teto 600–1.500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0000"/>
                    </a:solidFill>
                  </a:tcPr>
                </a:tc>
                <a:tc>
                  <a:txBody>
                    <a:bodyPr/>
                    <a:lstStyle/>
                    <a:p>
                      <a:pPr indent="0" marL="0">
                        <a:buNone/>
                      </a:pPr>
                      <a:r>
                        <a:rPr lang="en-US" sz="1000" b="1" dirty="0">
                          <a:solidFill>
                            <a:srgbClr val="111111"/>
                          </a:solidFill>
                        </a:rPr>
                        <a:t>ABX MIN</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&lt; 1.500 m ou Teto &lt; 600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bl>
          </a:graphicData>
        </a:graphic>
      </p:graphicFrame>
      <p:sp>
        <p:nvSpPr>
          <p:cNvPr id="7" name="Text 3"/>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36956" y="205740"/>
            <a:ext cx="8470087" cy="6377940"/>
          </a:xfrm>
          <a:prstGeom prst="rect">
            <a:avLst/>
          </a:prstGeom>
        </p:spPr>
      </p:pic>
      <p:sp>
        <p:nvSpPr>
          <p:cNvPr id="3" name="Text 0"/>
          <p:cNvSpPr/>
          <p:nvPr/>
        </p:nvSpPr>
        <p:spPr>
          <a:xfrm>
            <a:off x="548640" y="342900"/>
            <a:ext cx="217398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Satélite — América do Sul</a:t>
            </a:r>
            <a:endParaRPr lang="en-US" sz="900" dirty="0"/>
          </a:p>
        </p:txBody>
      </p:sp>
      <p:sp>
        <p:nvSpPr>
          <p:cNvPr id="4" name="Shape 1"/>
          <p:cNvSpPr/>
          <p:nvPr/>
        </p:nvSpPr>
        <p:spPr>
          <a:xfrm>
            <a:off x="182880" y="5760720"/>
            <a:ext cx="1691640" cy="640080"/>
          </a:xfrm>
          <a:prstGeom prst="roundRect">
            <a:avLst>
              <a:gd name="adj" fmla="val 7143"/>
            </a:avLst>
          </a:prstGeom>
          <a:solidFill>
            <a:srgbClr val="000000">
              <a:alpha val="55000"/>
            </a:srgbClr>
          </a:solidFill>
          <a:ln/>
        </p:spPr>
      </p:sp>
      <p:sp>
        <p:nvSpPr>
          <p:cNvPr id="5" name="Text 2"/>
          <p:cNvSpPr/>
          <p:nvPr/>
        </p:nvSpPr>
        <p:spPr>
          <a:xfrm>
            <a:off x="246888" y="5788152"/>
            <a:ext cx="1563624" cy="201168"/>
          </a:xfrm>
          <a:prstGeom prst="rect">
            <a:avLst/>
          </a:prstGeom>
          <a:noFill/>
          <a:ln/>
        </p:spPr>
        <p:txBody>
          <a:bodyPr wrap="square" rtlCol="0" anchor="ctr"/>
          <a:lstStyle/>
          <a:p>
            <a:pPr algn="l" indent="0" marL="0">
              <a:buNone/>
            </a:pPr>
            <a:r>
              <a:rPr lang="en-US" sz="800" b="1" dirty="0">
                <a:solidFill>
                  <a:srgbClr val="EAF1FB"/>
                </a:solidFill>
              </a:rPr>
              <a:t>IR · tons de cinza</a:t>
            </a:r>
            <a:endParaRPr lang="en-US" sz="800" dirty="0"/>
          </a:p>
        </p:txBody>
      </p:sp>
      <p:sp>
        <p:nvSpPr>
          <p:cNvPr id="6" name="Shape 3"/>
          <p:cNvSpPr/>
          <p:nvPr/>
        </p:nvSpPr>
        <p:spPr>
          <a:xfrm>
            <a:off x="265176" y="5989320"/>
            <a:ext cx="194539" cy="91440"/>
          </a:xfrm>
          <a:prstGeom prst="rect">
            <a:avLst/>
          </a:prstGeom>
          <a:solidFill>
            <a:srgbClr val="FFFFFF"/>
          </a:solidFill>
          <a:ln/>
        </p:spPr>
      </p:sp>
      <p:sp>
        <p:nvSpPr>
          <p:cNvPr id="7" name="Shape 4"/>
          <p:cNvSpPr/>
          <p:nvPr/>
        </p:nvSpPr>
        <p:spPr>
          <a:xfrm>
            <a:off x="456057" y="5989320"/>
            <a:ext cx="194539" cy="91440"/>
          </a:xfrm>
          <a:prstGeom prst="rect">
            <a:avLst/>
          </a:prstGeom>
          <a:solidFill>
            <a:srgbClr val="DBDBDB"/>
          </a:solidFill>
          <a:ln/>
        </p:spPr>
      </p:sp>
      <p:sp>
        <p:nvSpPr>
          <p:cNvPr id="8" name="Shape 5"/>
          <p:cNvSpPr/>
          <p:nvPr/>
        </p:nvSpPr>
        <p:spPr>
          <a:xfrm>
            <a:off x="646938" y="5989320"/>
            <a:ext cx="194539" cy="91440"/>
          </a:xfrm>
          <a:prstGeom prst="rect">
            <a:avLst/>
          </a:prstGeom>
          <a:solidFill>
            <a:srgbClr val="B6B6B6"/>
          </a:solidFill>
          <a:ln/>
        </p:spPr>
      </p:sp>
      <p:sp>
        <p:nvSpPr>
          <p:cNvPr id="9" name="Shape 6"/>
          <p:cNvSpPr/>
          <p:nvPr/>
        </p:nvSpPr>
        <p:spPr>
          <a:xfrm>
            <a:off x="837819" y="5989320"/>
            <a:ext cx="194539" cy="91440"/>
          </a:xfrm>
          <a:prstGeom prst="rect">
            <a:avLst/>
          </a:prstGeom>
          <a:solidFill>
            <a:srgbClr val="929292"/>
          </a:solidFill>
          <a:ln/>
        </p:spPr>
      </p:sp>
      <p:sp>
        <p:nvSpPr>
          <p:cNvPr id="10" name="Shape 7"/>
          <p:cNvSpPr/>
          <p:nvPr/>
        </p:nvSpPr>
        <p:spPr>
          <a:xfrm>
            <a:off x="1028700" y="5989320"/>
            <a:ext cx="194539" cy="91440"/>
          </a:xfrm>
          <a:prstGeom prst="rect">
            <a:avLst/>
          </a:prstGeom>
          <a:solidFill>
            <a:srgbClr val="6D6D6D"/>
          </a:solidFill>
          <a:ln/>
        </p:spPr>
      </p:sp>
      <p:sp>
        <p:nvSpPr>
          <p:cNvPr id="11" name="Shape 8"/>
          <p:cNvSpPr/>
          <p:nvPr/>
        </p:nvSpPr>
        <p:spPr>
          <a:xfrm>
            <a:off x="1219581" y="5989320"/>
            <a:ext cx="194539" cy="91440"/>
          </a:xfrm>
          <a:prstGeom prst="rect">
            <a:avLst/>
          </a:prstGeom>
          <a:solidFill>
            <a:srgbClr val="494949"/>
          </a:solidFill>
          <a:ln/>
        </p:spPr>
      </p:sp>
      <p:sp>
        <p:nvSpPr>
          <p:cNvPr id="12" name="Shape 9"/>
          <p:cNvSpPr/>
          <p:nvPr/>
        </p:nvSpPr>
        <p:spPr>
          <a:xfrm>
            <a:off x="1410462" y="5989320"/>
            <a:ext cx="194539" cy="91440"/>
          </a:xfrm>
          <a:prstGeom prst="rect">
            <a:avLst/>
          </a:prstGeom>
          <a:solidFill>
            <a:srgbClr val="242424"/>
          </a:solidFill>
          <a:ln/>
        </p:spPr>
      </p:sp>
      <p:sp>
        <p:nvSpPr>
          <p:cNvPr id="13" name="Shape 10"/>
          <p:cNvSpPr/>
          <p:nvPr/>
        </p:nvSpPr>
        <p:spPr>
          <a:xfrm>
            <a:off x="1601343" y="5989320"/>
            <a:ext cx="194539" cy="91440"/>
          </a:xfrm>
          <a:prstGeom prst="rect">
            <a:avLst/>
          </a:prstGeom>
          <a:solidFill>
            <a:srgbClr val="000000"/>
          </a:solidFill>
          <a:ln/>
        </p:spPr>
      </p:sp>
      <p:sp>
        <p:nvSpPr>
          <p:cNvPr id="14" name="Text 11"/>
          <p:cNvSpPr/>
          <p:nvPr/>
        </p:nvSpPr>
        <p:spPr>
          <a:xfrm>
            <a:off x="246888" y="6108192"/>
            <a:ext cx="1563624" cy="118872"/>
          </a:xfrm>
          <a:prstGeom prst="rect">
            <a:avLst/>
          </a:prstGeom>
          <a:noFill/>
          <a:ln/>
        </p:spPr>
        <p:txBody>
          <a:bodyPr wrap="square" rtlCol="0" anchor="ctr"/>
          <a:lstStyle/>
          <a:p>
            <a:pPr algn="l" indent="0" marL="0">
              <a:buNone/>
            </a:pPr>
            <a:r>
              <a:rPr lang="en-US" sz="700" dirty="0">
                <a:solidFill>
                  <a:srgbClr val="DBE7F8"/>
                </a:solidFill>
              </a:rPr>
              <a:t>claro = topos frios/altos</a:t>
            </a:r>
            <a:endParaRPr lang="en-US" sz="700" dirty="0"/>
          </a:p>
        </p:txBody>
      </p:sp>
      <p:sp>
        <p:nvSpPr>
          <p:cNvPr id="15" name="Text 12"/>
          <p:cNvSpPr/>
          <p:nvPr/>
        </p:nvSpPr>
        <p:spPr>
          <a:xfrm>
            <a:off x="246888" y="6227064"/>
            <a:ext cx="1563624" cy="118872"/>
          </a:xfrm>
          <a:prstGeom prst="rect">
            <a:avLst/>
          </a:prstGeom>
          <a:noFill/>
          <a:ln/>
        </p:spPr>
        <p:txBody>
          <a:bodyPr wrap="square" rtlCol="0" anchor="ctr"/>
          <a:lstStyle/>
          <a:p>
            <a:pPr algn="l" indent="0" marL="0">
              <a:buNone/>
            </a:pPr>
            <a:r>
              <a:rPr lang="en-US" sz="700" dirty="0">
                <a:solidFill>
                  <a:srgbClr val="DBE7F8"/>
                </a:solidFill>
              </a:rPr>
              <a:t>escuro = quente/superfície</a:t>
            </a:r>
            <a:endParaRPr lang="en-US" sz="700" dirty="0"/>
          </a:p>
        </p:txBody>
      </p:sp>
      <p:sp>
        <p:nvSpPr>
          <p:cNvPr id="16" name="Text 13"/>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71957"/>
            <a:ext cx="8961120" cy="5645506"/>
          </a:xfrm>
          <a:prstGeom prst="rect">
            <a:avLst/>
          </a:prstGeom>
        </p:spPr>
      </p:pic>
      <p:sp>
        <p:nvSpPr>
          <p:cNvPr id="3" name="Text 0"/>
          <p:cNvSpPr/>
          <p:nvPr/>
        </p:nvSpPr>
        <p:spPr>
          <a:xfrm>
            <a:off x="548640" y="342900"/>
            <a:ext cx="139217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DEA - 12:01 UTC</a:t>
            </a:r>
            <a:endParaRPr lang="en-US" sz="900" dirty="0"/>
          </a:p>
        </p:txBody>
      </p:sp>
      <p:sp>
        <p:nvSpPr>
          <p:cNvPr id="4" name="Shape 1"/>
          <p:cNvSpPr/>
          <p:nvPr/>
        </p:nvSpPr>
        <p:spPr>
          <a:xfrm>
            <a:off x="8229600" y="4846320"/>
            <a:ext cx="146304" cy="146304"/>
          </a:xfrm>
          <a:prstGeom prst="ellipse">
            <a:avLst/>
          </a:prstGeom>
          <a:solidFill>
            <a:srgbClr val="FF2020"/>
          </a:solidFill>
          <a:ln/>
        </p:spPr>
      </p:sp>
      <p:sp>
        <p:nvSpPr>
          <p:cNvPr id="5" name="Text 2"/>
          <p:cNvSpPr/>
          <p:nvPr/>
        </p:nvSpPr>
        <p:spPr>
          <a:xfrm>
            <a:off x="7498080" y="4809744"/>
            <a:ext cx="713232" cy="274320"/>
          </a:xfrm>
          <a:prstGeom prst="rect">
            <a:avLst/>
          </a:prstGeom>
          <a:noFill/>
          <a:ln/>
        </p:spPr>
        <p:txBody>
          <a:bodyPr wrap="square" rtlCol="0" anchor="ctr"/>
          <a:lstStyle/>
          <a:p>
            <a:pPr algn="r" indent="0" marL="0">
              <a:buNone/>
            </a:pPr>
            <a:r>
              <a:rPr lang="en-US" sz="1000" dirty="0">
                <a:solidFill>
                  <a:srgbClr val="FFFFFF"/>
                </a:solidFill>
              </a:rPr>
              <a:t>0–15 min</a:t>
            </a:r>
            <a:endParaRPr lang="en-US" sz="1000" dirty="0"/>
          </a:p>
        </p:txBody>
      </p:sp>
      <p:sp>
        <p:nvSpPr>
          <p:cNvPr id="6" name="Shape 3"/>
          <p:cNvSpPr/>
          <p:nvPr/>
        </p:nvSpPr>
        <p:spPr>
          <a:xfrm>
            <a:off x="8229600" y="5230368"/>
            <a:ext cx="146304" cy="146304"/>
          </a:xfrm>
          <a:prstGeom prst="ellipse">
            <a:avLst/>
          </a:prstGeom>
          <a:solidFill>
            <a:srgbClr val="FFB000"/>
          </a:solidFill>
          <a:ln/>
        </p:spPr>
      </p:sp>
      <p:sp>
        <p:nvSpPr>
          <p:cNvPr id="7" name="Text 4"/>
          <p:cNvSpPr/>
          <p:nvPr/>
        </p:nvSpPr>
        <p:spPr>
          <a:xfrm>
            <a:off x="7498080" y="5193792"/>
            <a:ext cx="713232" cy="274320"/>
          </a:xfrm>
          <a:prstGeom prst="rect">
            <a:avLst/>
          </a:prstGeom>
          <a:noFill/>
          <a:ln/>
        </p:spPr>
        <p:txBody>
          <a:bodyPr wrap="square" rtlCol="0" anchor="ctr"/>
          <a:lstStyle/>
          <a:p>
            <a:pPr algn="r" indent="0" marL="0">
              <a:buNone/>
            </a:pPr>
            <a:r>
              <a:rPr lang="en-US" sz="1000" dirty="0">
                <a:solidFill>
                  <a:srgbClr val="FFFFFF"/>
                </a:solidFill>
              </a:rPr>
              <a:t>15–30 min</a:t>
            </a:r>
            <a:endParaRPr lang="en-US" sz="1000" dirty="0"/>
          </a:p>
        </p:txBody>
      </p:sp>
      <p:sp>
        <p:nvSpPr>
          <p:cNvPr id="8" name="Shape 5"/>
          <p:cNvSpPr/>
          <p:nvPr/>
        </p:nvSpPr>
        <p:spPr>
          <a:xfrm>
            <a:off x="8229600" y="5614416"/>
            <a:ext cx="146304" cy="146304"/>
          </a:xfrm>
          <a:prstGeom prst="ellipse">
            <a:avLst/>
          </a:prstGeom>
          <a:solidFill>
            <a:srgbClr val="00C040"/>
          </a:solidFill>
          <a:ln/>
        </p:spPr>
      </p:sp>
      <p:sp>
        <p:nvSpPr>
          <p:cNvPr id="9" name="Text 6"/>
          <p:cNvSpPr/>
          <p:nvPr/>
        </p:nvSpPr>
        <p:spPr>
          <a:xfrm>
            <a:off x="7498080" y="5577840"/>
            <a:ext cx="713232" cy="274320"/>
          </a:xfrm>
          <a:prstGeom prst="rect">
            <a:avLst/>
          </a:prstGeom>
          <a:noFill/>
          <a:ln/>
        </p:spPr>
        <p:txBody>
          <a:bodyPr wrap="square" rtlCol="0" anchor="ctr"/>
          <a:lstStyle/>
          <a:p>
            <a:pPr algn="r" indent="0" marL="0">
              <a:buNone/>
            </a:pPr>
            <a:r>
              <a:rPr lang="en-US" sz="1000" dirty="0">
                <a:solidFill>
                  <a:srgbClr val="FFFFFF"/>
                </a:solidFill>
              </a:rPr>
              <a:t>30–45 min</a:t>
            </a:r>
            <a:endParaRPr lang="en-US" sz="1000" dirty="0"/>
          </a:p>
        </p:txBody>
      </p:sp>
      <p:sp>
        <p:nvSpPr>
          <p:cNvPr id="10" name="Shape 7"/>
          <p:cNvSpPr/>
          <p:nvPr/>
        </p:nvSpPr>
        <p:spPr>
          <a:xfrm>
            <a:off x="8229600" y="5998464"/>
            <a:ext cx="146304" cy="146304"/>
          </a:xfrm>
          <a:prstGeom prst="ellipse">
            <a:avLst/>
          </a:prstGeom>
          <a:solidFill>
            <a:srgbClr val="3399FF"/>
          </a:solidFill>
          <a:ln/>
        </p:spPr>
      </p:sp>
      <p:sp>
        <p:nvSpPr>
          <p:cNvPr id="11" name="Text 8"/>
          <p:cNvSpPr/>
          <p:nvPr/>
        </p:nvSpPr>
        <p:spPr>
          <a:xfrm>
            <a:off x="7498080" y="5961888"/>
            <a:ext cx="713232" cy="274320"/>
          </a:xfrm>
          <a:prstGeom prst="rect">
            <a:avLst/>
          </a:prstGeom>
          <a:noFill/>
          <a:ln/>
        </p:spPr>
        <p:txBody>
          <a:bodyPr wrap="square" rtlCol="0" anchor="ctr"/>
          <a:lstStyle/>
          <a:p>
            <a:pPr algn="r" indent="0" marL="0">
              <a:buNone/>
            </a:pPr>
            <a:r>
              <a:rPr lang="en-US" sz="1000" dirty="0">
                <a:solidFill>
                  <a:srgbClr val="FFFFFF"/>
                </a:solidFill>
              </a:rPr>
              <a:t>45–60 min</a:t>
            </a:r>
            <a:endParaRPr lang="en-US" sz="1000" dirty="0"/>
          </a:p>
        </p:txBody>
      </p:sp>
      <p:sp>
        <p:nvSpPr>
          <p:cNvPr id="12" name="Text 9"/>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50306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em vigor · consulta 09/10 12:02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97215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de TS em vigor · consulta 09/10 12:02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94360"/>
            <a:ext cx="8961120" cy="5600700"/>
          </a:xfrm>
          <a:prstGeom prst="rect">
            <a:avLst/>
          </a:prstGeom>
        </p:spPr>
      </p:pic>
      <p:sp>
        <p:nvSpPr>
          <p:cNvPr id="3" name="Text 0"/>
          <p:cNvSpPr/>
          <p:nvPr/>
        </p:nvSpPr>
        <p:spPr>
          <a:xfrm>
            <a:off x="548640" y="342900"/>
            <a:ext cx="4023360"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Modelagem ECMWF — precipitação prevista (pico) · 2000 UTC 09/10 (rodada 09/10 00Z)</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1356055" y="178308"/>
            <a:ext cx="6431890" cy="4306824"/>
          </a:xfrm>
          <a:prstGeom prst="rect">
            <a:avLst/>
          </a:prstGeom>
        </p:spPr>
      </p:pic>
      <p:sp>
        <p:nvSpPr>
          <p:cNvPr id="3" name="Text 0"/>
          <p:cNvSpPr/>
          <p:nvPr/>
        </p:nvSpPr>
        <p:spPr>
          <a:xfrm>
            <a:off x="731520" y="514350"/>
            <a:ext cx="983894"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IR</a:t>
            </a:r>
            <a:endParaRPr lang="en-US" sz="800" dirty="0"/>
          </a:p>
        </p:txBody>
      </p:sp>
      <p:sp>
        <p:nvSpPr>
          <p:cNvPr id="4" name="Shape 1"/>
          <p:cNvSpPr/>
          <p:nvPr/>
        </p:nvSpPr>
        <p:spPr>
          <a:xfrm>
            <a:off x="137160" y="3968496"/>
            <a:ext cx="1691640" cy="640080"/>
          </a:xfrm>
          <a:prstGeom prst="roundRect">
            <a:avLst>
              <a:gd name="adj" fmla="val 7143"/>
            </a:avLst>
          </a:prstGeom>
          <a:solidFill>
            <a:srgbClr val="000000">
              <a:alpha val="55000"/>
            </a:srgbClr>
          </a:solidFill>
          <a:ln/>
        </p:spPr>
      </p:sp>
      <p:sp>
        <p:nvSpPr>
          <p:cNvPr id="5" name="Text 2"/>
          <p:cNvSpPr/>
          <p:nvPr/>
        </p:nvSpPr>
        <p:spPr>
          <a:xfrm>
            <a:off x="201168" y="3995928"/>
            <a:ext cx="1563624" cy="201168"/>
          </a:xfrm>
          <a:prstGeom prst="rect">
            <a:avLst/>
          </a:prstGeom>
          <a:noFill/>
          <a:ln/>
        </p:spPr>
        <p:txBody>
          <a:bodyPr wrap="square" rtlCol="0" anchor="ctr"/>
          <a:lstStyle/>
          <a:p>
            <a:pPr algn="l" indent="0" marL="0">
              <a:buNone/>
            </a:pPr>
            <a:r>
              <a:rPr lang="en-US" sz="800" b="1" dirty="0">
                <a:solidFill>
                  <a:srgbClr val="EAF1FB"/>
                </a:solidFill>
              </a:rPr>
              <a:t>IR · tons de cinza</a:t>
            </a:r>
            <a:endParaRPr lang="en-US" sz="800" dirty="0"/>
          </a:p>
        </p:txBody>
      </p:sp>
      <p:sp>
        <p:nvSpPr>
          <p:cNvPr id="6" name="Shape 3"/>
          <p:cNvSpPr/>
          <p:nvPr/>
        </p:nvSpPr>
        <p:spPr>
          <a:xfrm>
            <a:off x="219456" y="4197096"/>
            <a:ext cx="194539" cy="91440"/>
          </a:xfrm>
          <a:prstGeom prst="rect">
            <a:avLst/>
          </a:prstGeom>
          <a:solidFill>
            <a:srgbClr val="FFFFFF"/>
          </a:solidFill>
          <a:ln/>
        </p:spPr>
      </p:sp>
      <p:sp>
        <p:nvSpPr>
          <p:cNvPr id="7" name="Shape 4"/>
          <p:cNvSpPr/>
          <p:nvPr/>
        </p:nvSpPr>
        <p:spPr>
          <a:xfrm>
            <a:off x="410337" y="4197096"/>
            <a:ext cx="194539" cy="91440"/>
          </a:xfrm>
          <a:prstGeom prst="rect">
            <a:avLst/>
          </a:prstGeom>
          <a:solidFill>
            <a:srgbClr val="DBDBDB"/>
          </a:solidFill>
          <a:ln/>
        </p:spPr>
      </p:sp>
      <p:sp>
        <p:nvSpPr>
          <p:cNvPr id="8" name="Shape 5"/>
          <p:cNvSpPr/>
          <p:nvPr/>
        </p:nvSpPr>
        <p:spPr>
          <a:xfrm>
            <a:off x="601218" y="4197096"/>
            <a:ext cx="194539" cy="91440"/>
          </a:xfrm>
          <a:prstGeom prst="rect">
            <a:avLst/>
          </a:prstGeom>
          <a:solidFill>
            <a:srgbClr val="B6B6B6"/>
          </a:solidFill>
          <a:ln/>
        </p:spPr>
      </p:sp>
      <p:sp>
        <p:nvSpPr>
          <p:cNvPr id="9" name="Shape 6"/>
          <p:cNvSpPr/>
          <p:nvPr/>
        </p:nvSpPr>
        <p:spPr>
          <a:xfrm>
            <a:off x="792099" y="4197096"/>
            <a:ext cx="194539" cy="91440"/>
          </a:xfrm>
          <a:prstGeom prst="rect">
            <a:avLst/>
          </a:prstGeom>
          <a:solidFill>
            <a:srgbClr val="929292"/>
          </a:solidFill>
          <a:ln/>
        </p:spPr>
      </p:sp>
      <p:sp>
        <p:nvSpPr>
          <p:cNvPr id="10" name="Shape 7"/>
          <p:cNvSpPr/>
          <p:nvPr/>
        </p:nvSpPr>
        <p:spPr>
          <a:xfrm>
            <a:off x="982980" y="4197096"/>
            <a:ext cx="194539" cy="91440"/>
          </a:xfrm>
          <a:prstGeom prst="rect">
            <a:avLst/>
          </a:prstGeom>
          <a:solidFill>
            <a:srgbClr val="6D6D6D"/>
          </a:solidFill>
          <a:ln/>
        </p:spPr>
      </p:sp>
      <p:sp>
        <p:nvSpPr>
          <p:cNvPr id="11" name="Shape 8"/>
          <p:cNvSpPr/>
          <p:nvPr/>
        </p:nvSpPr>
        <p:spPr>
          <a:xfrm>
            <a:off x="1173861" y="4197096"/>
            <a:ext cx="194539" cy="91440"/>
          </a:xfrm>
          <a:prstGeom prst="rect">
            <a:avLst/>
          </a:prstGeom>
          <a:solidFill>
            <a:srgbClr val="494949"/>
          </a:solidFill>
          <a:ln/>
        </p:spPr>
      </p:sp>
      <p:sp>
        <p:nvSpPr>
          <p:cNvPr id="12" name="Shape 9"/>
          <p:cNvSpPr/>
          <p:nvPr/>
        </p:nvSpPr>
        <p:spPr>
          <a:xfrm>
            <a:off x="1364742" y="4197096"/>
            <a:ext cx="194539" cy="91440"/>
          </a:xfrm>
          <a:prstGeom prst="rect">
            <a:avLst/>
          </a:prstGeom>
          <a:solidFill>
            <a:srgbClr val="242424"/>
          </a:solidFill>
          <a:ln/>
        </p:spPr>
      </p:sp>
      <p:sp>
        <p:nvSpPr>
          <p:cNvPr id="13" name="Shape 10"/>
          <p:cNvSpPr/>
          <p:nvPr/>
        </p:nvSpPr>
        <p:spPr>
          <a:xfrm>
            <a:off x="1555623" y="4197096"/>
            <a:ext cx="194539" cy="91440"/>
          </a:xfrm>
          <a:prstGeom prst="rect">
            <a:avLst/>
          </a:prstGeom>
          <a:solidFill>
            <a:srgbClr val="000000"/>
          </a:solidFill>
          <a:ln/>
        </p:spPr>
      </p:sp>
      <p:sp>
        <p:nvSpPr>
          <p:cNvPr id="14" name="Text 11"/>
          <p:cNvSpPr/>
          <p:nvPr/>
        </p:nvSpPr>
        <p:spPr>
          <a:xfrm>
            <a:off x="201168" y="4315968"/>
            <a:ext cx="1563624" cy="118872"/>
          </a:xfrm>
          <a:prstGeom prst="rect">
            <a:avLst/>
          </a:prstGeom>
          <a:noFill/>
          <a:ln/>
        </p:spPr>
        <p:txBody>
          <a:bodyPr wrap="square" rtlCol="0" anchor="ctr"/>
          <a:lstStyle/>
          <a:p>
            <a:pPr algn="l" indent="0" marL="0">
              <a:buNone/>
            </a:pPr>
            <a:r>
              <a:rPr lang="en-US" sz="700" dirty="0">
                <a:solidFill>
                  <a:srgbClr val="DBE7F8"/>
                </a:solidFill>
              </a:rPr>
              <a:t>claro = topos frios/altos</a:t>
            </a:r>
            <a:endParaRPr lang="en-US" sz="700" dirty="0"/>
          </a:p>
        </p:txBody>
      </p:sp>
      <p:sp>
        <p:nvSpPr>
          <p:cNvPr id="15" name="Text 12"/>
          <p:cNvSpPr/>
          <p:nvPr/>
        </p:nvSpPr>
        <p:spPr>
          <a:xfrm>
            <a:off x="201168" y="4434840"/>
            <a:ext cx="1563624" cy="118872"/>
          </a:xfrm>
          <a:prstGeom prst="rect">
            <a:avLst/>
          </a:prstGeom>
          <a:noFill/>
          <a:ln/>
        </p:spPr>
        <p:txBody>
          <a:bodyPr wrap="square" rtlCol="0" anchor="ctr"/>
          <a:lstStyle/>
          <a:p>
            <a:pPr algn="l" indent="0" marL="0">
              <a:buNone/>
            </a:pPr>
            <a:r>
              <a:rPr lang="en-US" sz="700" dirty="0">
                <a:solidFill>
                  <a:srgbClr val="DBE7F8"/>
                </a:solidFill>
              </a:rPr>
              <a:t>escuro = quente/superfície</a:t>
            </a:r>
            <a:endParaRPr lang="en-US" sz="700" dirty="0"/>
          </a:p>
        </p:txBody>
      </p:sp>
      <p:graphicFrame>
        <p:nvGraphicFramePr>
          <p:cNvPr id="11"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790042"/>
                <a:gridCol w="790042"/>
                <a:gridCol w="790042"/>
                <a:gridCol w="790042"/>
                <a:gridCol w="790042"/>
                <a:gridCol w="790042"/>
                <a:gridCol w="790042"/>
                <a:gridCol w="790042"/>
                <a:gridCol w="790042"/>
                <a:gridCol w="790042"/>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FIR-AZ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EG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MQ</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SN</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RB</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CY</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FU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395935">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FU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RAJ 21KT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RAJ 25KT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FU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RAJ 21 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056839" y="178308"/>
            <a:ext cx="3030322" cy="4306824"/>
          </a:xfrm>
          <a:prstGeom prst="rect">
            <a:avLst/>
          </a:prstGeom>
        </p:spPr>
      </p:pic>
      <p:sp>
        <p:nvSpPr>
          <p:cNvPr id="3" name="Text 0"/>
          <p:cNvSpPr/>
          <p:nvPr/>
        </p:nvSpPr>
        <p:spPr>
          <a:xfrm>
            <a:off x="731520" y="514350"/>
            <a:ext cx="983894"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IR</a:t>
            </a:r>
            <a:endParaRPr lang="en-US" sz="800" dirty="0"/>
          </a:p>
        </p:txBody>
      </p:sp>
      <p:sp>
        <p:nvSpPr>
          <p:cNvPr id="4" name="Shape 1"/>
          <p:cNvSpPr/>
          <p:nvPr/>
        </p:nvSpPr>
        <p:spPr>
          <a:xfrm>
            <a:off x="137160" y="3968496"/>
            <a:ext cx="1691640" cy="640080"/>
          </a:xfrm>
          <a:prstGeom prst="roundRect">
            <a:avLst>
              <a:gd name="adj" fmla="val 7143"/>
            </a:avLst>
          </a:prstGeom>
          <a:solidFill>
            <a:srgbClr val="000000">
              <a:alpha val="55000"/>
            </a:srgbClr>
          </a:solidFill>
          <a:ln/>
        </p:spPr>
      </p:sp>
      <p:sp>
        <p:nvSpPr>
          <p:cNvPr id="5" name="Text 2"/>
          <p:cNvSpPr/>
          <p:nvPr/>
        </p:nvSpPr>
        <p:spPr>
          <a:xfrm>
            <a:off x="201168" y="3995928"/>
            <a:ext cx="1563624" cy="201168"/>
          </a:xfrm>
          <a:prstGeom prst="rect">
            <a:avLst/>
          </a:prstGeom>
          <a:noFill/>
          <a:ln/>
        </p:spPr>
        <p:txBody>
          <a:bodyPr wrap="square" rtlCol="0" anchor="ctr"/>
          <a:lstStyle/>
          <a:p>
            <a:pPr algn="l" indent="0" marL="0">
              <a:buNone/>
            </a:pPr>
            <a:r>
              <a:rPr lang="en-US" sz="800" b="1" dirty="0">
                <a:solidFill>
                  <a:srgbClr val="EAF1FB"/>
                </a:solidFill>
              </a:rPr>
              <a:t>IR · tons de cinza</a:t>
            </a:r>
            <a:endParaRPr lang="en-US" sz="800" dirty="0"/>
          </a:p>
        </p:txBody>
      </p:sp>
      <p:sp>
        <p:nvSpPr>
          <p:cNvPr id="6" name="Shape 3"/>
          <p:cNvSpPr/>
          <p:nvPr/>
        </p:nvSpPr>
        <p:spPr>
          <a:xfrm>
            <a:off x="219456" y="4197096"/>
            <a:ext cx="194539" cy="91440"/>
          </a:xfrm>
          <a:prstGeom prst="rect">
            <a:avLst/>
          </a:prstGeom>
          <a:solidFill>
            <a:srgbClr val="FFFFFF"/>
          </a:solidFill>
          <a:ln/>
        </p:spPr>
      </p:sp>
      <p:sp>
        <p:nvSpPr>
          <p:cNvPr id="7" name="Shape 4"/>
          <p:cNvSpPr/>
          <p:nvPr/>
        </p:nvSpPr>
        <p:spPr>
          <a:xfrm>
            <a:off x="410337" y="4197096"/>
            <a:ext cx="194539" cy="91440"/>
          </a:xfrm>
          <a:prstGeom prst="rect">
            <a:avLst/>
          </a:prstGeom>
          <a:solidFill>
            <a:srgbClr val="DBDBDB"/>
          </a:solidFill>
          <a:ln/>
        </p:spPr>
      </p:sp>
      <p:sp>
        <p:nvSpPr>
          <p:cNvPr id="8" name="Shape 5"/>
          <p:cNvSpPr/>
          <p:nvPr/>
        </p:nvSpPr>
        <p:spPr>
          <a:xfrm>
            <a:off x="601218" y="4197096"/>
            <a:ext cx="194539" cy="91440"/>
          </a:xfrm>
          <a:prstGeom prst="rect">
            <a:avLst/>
          </a:prstGeom>
          <a:solidFill>
            <a:srgbClr val="B6B6B6"/>
          </a:solidFill>
          <a:ln/>
        </p:spPr>
      </p:sp>
      <p:sp>
        <p:nvSpPr>
          <p:cNvPr id="9" name="Shape 6"/>
          <p:cNvSpPr/>
          <p:nvPr/>
        </p:nvSpPr>
        <p:spPr>
          <a:xfrm>
            <a:off x="792099" y="4197096"/>
            <a:ext cx="194539" cy="91440"/>
          </a:xfrm>
          <a:prstGeom prst="rect">
            <a:avLst/>
          </a:prstGeom>
          <a:solidFill>
            <a:srgbClr val="929292"/>
          </a:solidFill>
          <a:ln/>
        </p:spPr>
      </p:sp>
      <p:sp>
        <p:nvSpPr>
          <p:cNvPr id="10" name="Shape 7"/>
          <p:cNvSpPr/>
          <p:nvPr/>
        </p:nvSpPr>
        <p:spPr>
          <a:xfrm>
            <a:off x="982980" y="4197096"/>
            <a:ext cx="194539" cy="91440"/>
          </a:xfrm>
          <a:prstGeom prst="rect">
            <a:avLst/>
          </a:prstGeom>
          <a:solidFill>
            <a:srgbClr val="6D6D6D"/>
          </a:solidFill>
          <a:ln/>
        </p:spPr>
      </p:sp>
      <p:sp>
        <p:nvSpPr>
          <p:cNvPr id="11" name="Shape 8"/>
          <p:cNvSpPr/>
          <p:nvPr/>
        </p:nvSpPr>
        <p:spPr>
          <a:xfrm>
            <a:off x="1173861" y="4197096"/>
            <a:ext cx="194539" cy="91440"/>
          </a:xfrm>
          <a:prstGeom prst="rect">
            <a:avLst/>
          </a:prstGeom>
          <a:solidFill>
            <a:srgbClr val="494949"/>
          </a:solidFill>
          <a:ln/>
        </p:spPr>
      </p:sp>
      <p:sp>
        <p:nvSpPr>
          <p:cNvPr id="12" name="Shape 9"/>
          <p:cNvSpPr/>
          <p:nvPr/>
        </p:nvSpPr>
        <p:spPr>
          <a:xfrm>
            <a:off x="1364742" y="4197096"/>
            <a:ext cx="194539" cy="91440"/>
          </a:xfrm>
          <a:prstGeom prst="rect">
            <a:avLst/>
          </a:prstGeom>
          <a:solidFill>
            <a:srgbClr val="242424"/>
          </a:solidFill>
          <a:ln/>
        </p:spPr>
      </p:sp>
      <p:sp>
        <p:nvSpPr>
          <p:cNvPr id="13" name="Shape 10"/>
          <p:cNvSpPr/>
          <p:nvPr/>
        </p:nvSpPr>
        <p:spPr>
          <a:xfrm>
            <a:off x="1555623" y="4197096"/>
            <a:ext cx="194539" cy="91440"/>
          </a:xfrm>
          <a:prstGeom prst="rect">
            <a:avLst/>
          </a:prstGeom>
          <a:solidFill>
            <a:srgbClr val="000000"/>
          </a:solidFill>
          <a:ln/>
        </p:spPr>
      </p:sp>
      <p:sp>
        <p:nvSpPr>
          <p:cNvPr id="14" name="Text 11"/>
          <p:cNvSpPr/>
          <p:nvPr/>
        </p:nvSpPr>
        <p:spPr>
          <a:xfrm>
            <a:off x="201168" y="4315968"/>
            <a:ext cx="1563624" cy="118872"/>
          </a:xfrm>
          <a:prstGeom prst="rect">
            <a:avLst/>
          </a:prstGeom>
          <a:noFill/>
          <a:ln/>
        </p:spPr>
        <p:txBody>
          <a:bodyPr wrap="square" rtlCol="0" anchor="ctr"/>
          <a:lstStyle/>
          <a:p>
            <a:pPr algn="l" indent="0" marL="0">
              <a:buNone/>
            </a:pPr>
            <a:r>
              <a:rPr lang="en-US" sz="700" dirty="0">
                <a:solidFill>
                  <a:srgbClr val="DBE7F8"/>
                </a:solidFill>
              </a:rPr>
              <a:t>claro = topos frios/altos</a:t>
            </a:r>
            <a:endParaRPr lang="en-US" sz="700" dirty="0"/>
          </a:p>
        </p:txBody>
      </p:sp>
      <p:sp>
        <p:nvSpPr>
          <p:cNvPr id="15" name="Text 12"/>
          <p:cNvSpPr/>
          <p:nvPr/>
        </p:nvSpPr>
        <p:spPr>
          <a:xfrm>
            <a:off x="201168" y="4434840"/>
            <a:ext cx="1563624" cy="118872"/>
          </a:xfrm>
          <a:prstGeom prst="rect">
            <a:avLst/>
          </a:prstGeom>
          <a:noFill/>
          <a:ln/>
        </p:spPr>
        <p:txBody>
          <a:bodyPr wrap="square" rtlCol="0" anchor="ctr"/>
          <a:lstStyle/>
          <a:p>
            <a:pPr algn="l" indent="0" marL="0">
              <a:buNone/>
            </a:pPr>
            <a:r>
              <a:rPr lang="en-US" sz="700" dirty="0">
                <a:solidFill>
                  <a:srgbClr val="DBE7F8"/>
                </a:solidFill>
              </a:rPr>
              <a:t>escuro = quente/superfície</a:t>
            </a:r>
            <a:endParaRPr lang="en-US" sz="700" dirty="0"/>
          </a:p>
        </p:txBody>
      </p:sp>
      <p:graphicFrame>
        <p:nvGraphicFramePr>
          <p:cNvPr id="12"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580083"/>
                <a:gridCol w="1580083"/>
                <a:gridCol w="1580083"/>
                <a:gridCol w="1580083"/>
                <a:gridCol w="1580083"/>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FIR-RE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VT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VCSH</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RAJ 25KT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RAJ 25 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RAJ 25KT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RAJ 25 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RAJ 24 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681021" y="178308"/>
            <a:ext cx="3781958" cy="4306824"/>
          </a:xfrm>
          <a:prstGeom prst="rect">
            <a:avLst/>
          </a:prstGeom>
        </p:spPr>
      </p:pic>
      <p:sp>
        <p:nvSpPr>
          <p:cNvPr id="3" name="Text 0"/>
          <p:cNvSpPr/>
          <p:nvPr/>
        </p:nvSpPr>
        <p:spPr>
          <a:xfrm>
            <a:off x="731520" y="514350"/>
            <a:ext cx="983894"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IR</a:t>
            </a:r>
            <a:endParaRPr lang="en-US" sz="800" dirty="0"/>
          </a:p>
        </p:txBody>
      </p:sp>
      <p:sp>
        <p:nvSpPr>
          <p:cNvPr id="4" name="Shape 1"/>
          <p:cNvSpPr/>
          <p:nvPr/>
        </p:nvSpPr>
        <p:spPr>
          <a:xfrm>
            <a:off x="137160" y="3968496"/>
            <a:ext cx="1691640" cy="640080"/>
          </a:xfrm>
          <a:prstGeom prst="roundRect">
            <a:avLst>
              <a:gd name="adj" fmla="val 7143"/>
            </a:avLst>
          </a:prstGeom>
          <a:solidFill>
            <a:srgbClr val="000000">
              <a:alpha val="55000"/>
            </a:srgbClr>
          </a:solidFill>
          <a:ln/>
        </p:spPr>
      </p:sp>
      <p:sp>
        <p:nvSpPr>
          <p:cNvPr id="5" name="Text 2"/>
          <p:cNvSpPr/>
          <p:nvPr/>
        </p:nvSpPr>
        <p:spPr>
          <a:xfrm>
            <a:off x="201168" y="3995928"/>
            <a:ext cx="1563624" cy="201168"/>
          </a:xfrm>
          <a:prstGeom prst="rect">
            <a:avLst/>
          </a:prstGeom>
          <a:noFill/>
          <a:ln/>
        </p:spPr>
        <p:txBody>
          <a:bodyPr wrap="square" rtlCol="0" anchor="ctr"/>
          <a:lstStyle/>
          <a:p>
            <a:pPr algn="l" indent="0" marL="0">
              <a:buNone/>
            </a:pPr>
            <a:r>
              <a:rPr lang="en-US" sz="800" b="1" dirty="0">
                <a:solidFill>
                  <a:srgbClr val="EAF1FB"/>
                </a:solidFill>
              </a:rPr>
              <a:t>IR · tons de cinza</a:t>
            </a:r>
            <a:endParaRPr lang="en-US" sz="800" dirty="0"/>
          </a:p>
        </p:txBody>
      </p:sp>
      <p:sp>
        <p:nvSpPr>
          <p:cNvPr id="6" name="Shape 3"/>
          <p:cNvSpPr/>
          <p:nvPr/>
        </p:nvSpPr>
        <p:spPr>
          <a:xfrm>
            <a:off x="219456" y="4197096"/>
            <a:ext cx="194539" cy="91440"/>
          </a:xfrm>
          <a:prstGeom prst="rect">
            <a:avLst/>
          </a:prstGeom>
          <a:solidFill>
            <a:srgbClr val="FFFFFF"/>
          </a:solidFill>
          <a:ln/>
        </p:spPr>
      </p:sp>
      <p:sp>
        <p:nvSpPr>
          <p:cNvPr id="7" name="Shape 4"/>
          <p:cNvSpPr/>
          <p:nvPr/>
        </p:nvSpPr>
        <p:spPr>
          <a:xfrm>
            <a:off x="410337" y="4197096"/>
            <a:ext cx="194539" cy="91440"/>
          </a:xfrm>
          <a:prstGeom prst="rect">
            <a:avLst/>
          </a:prstGeom>
          <a:solidFill>
            <a:srgbClr val="DBDBDB"/>
          </a:solidFill>
          <a:ln/>
        </p:spPr>
      </p:sp>
      <p:sp>
        <p:nvSpPr>
          <p:cNvPr id="8" name="Shape 5"/>
          <p:cNvSpPr/>
          <p:nvPr/>
        </p:nvSpPr>
        <p:spPr>
          <a:xfrm>
            <a:off x="601218" y="4197096"/>
            <a:ext cx="194539" cy="91440"/>
          </a:xfrm>
          <a:prstGeom prst="rect">
            <a:avLst/>
          </a:prstGeom>
          <a:solidFill>
            <a:srgbClr val="B6B6B6"/>
          </a:solidFill>
          <a:ln/>
        </p:spPr>
      </p:sp>
      <p:sp>
        <p:nvSpPr>
          <p:cNvPr id="9" name="Shape 6"/>
          <p:cNvSpPr/>
          <p:nvPr/>
        </p:nvSpPr>
        <p:spPr>
          <a:xfrm>
            <a:off x="792099" y="4197096"/>
            <a:ext cx="194539" cy="91440"/>
          </a:xfrm>
          <a:prstGeom prst="rect">
            <a:avLst/>
          </a:prstGeom>
          <a:solidFill>
            <a:srgbClr val="929292"/>
          </a:solidFill>
          <a:ln/>
        </p:spPr>
      </p:sp>
      <p:sp>
        <p:nvSpPr>
          <p:cNvPr id="10" name="Shape 7"/>
          <p:cNvSpPr/>
          <p:nvPr/>
        </p:nvSpPr>
        <p:spPr>
          <a:xfrm>
            <a:off x="982980" y="4197096"/>
            <a:ext cx="194539" cy="91440"/>
          </a:xfrm>
          <a:prstGeom prst="rect">
            <a:avLst/>
          </a:prstGeom>
          <a:solidFill>
            <a:srgbClr val="6D6D6D"/>
          </a:solidFill>
          <a:ln/>
        </p:spPr>
      </p:sp>
      <p:sp>
        <p:nvSpPr>
          <p:cNvPr id="11" name="Shape 8"/>
          <p:cNvSpPr/>
          <p:nvPr/>
        </p:nvSpPr>
        <p:spPr>
          <a:xfrm>
            <a:off x="1173861" y="4197096"/>
            <a:ext cx="194539" cy="91440"/>
          </a:xfrm>
          <a:prstGeom prst="rect">
            <a:avLst/>
          </a:prstGeom>
          <a:solidFill>
            <a:srgbClr val="494949"/>
          </a:solidFill>
          <a:ln/>
        </p:spPr>
      </p:sp>
      <p:sp>
        <p:nvSpPr>
          <p:cNvPr id="12" name="Shape 9"/>
          <p:cNvSpPr/>
          <p:nvPr/>
        </p:nvSpPr>
        <p:spPr>
          <a:xfrm>
            <a:off x="1364742" y="4197096"/>
            <a:ext cx="194539" cy="91440"/>
          </a:xfrm>
          <a:prstGeom prst="rect">
            <a:avLst/>
          </a:prstGeom>
          <a:solidFill>
            <a:srgbClr val="242424"/>
          </a:solidFill>
          <a:ln/>
        </p:spPr>
      </p:sp>
      <p:sp>
        <p:nvSpPr>
          <p:cNvPr id="13" name="Shape 10"/>
          <p:cNvSpPr/>
          <p:nvPr/>
        </p:nvSpPr>
        <p:spPr>
          <a:xfrm>
            <a:off x="1555623" y="4197096"/>
            <a:ext cx="194539" cy="91440"/>
          </a:xfrm>
          <a:prstGeom prst="rect">
            <a:avLst/>
          </a:prstGeom>
          <a:solidFill>
            <a:srgbClr val="000000"/>
          </a:solidFill>
          <a:ln/>
        </p:spPr>
      </p:sp>
      <p:sp>
        <p:nvSpPr>
          <p:cNvPr id="14" name="Text 11"/>
          <p:cNvSpPr/>
          <p:nvPr/>
        </p:nvSpPr>
        <p:spPr>
          <a:xfrm>
            <a:off x="201168" y="4315968"/>
            <a:ext cx="1563624" cy="118872"/>
          </a:xfrm>
          <a:prstGeom prst="rect">
            <a:avLst/>
          </a:prstGeom>
          <a:noFill/>
          <a:ln/>
        </p:spPr>
        <p:txBody>
          <a:bodyPr wrap="square" rtlCol="0" anchor="ctr"/>
          <a:lstStyle/>
          <a:p>
            <a:pPr algn="l" indent="0" marL="0">
              <a:buNone/>
            </a:pPr>
            <a:r>
              <a:rPr lang="en-US" sz="700" dirty="0">
                <a:solidFill>
                  <a:srgbClr val="DBE7F8"/>
                </a:solidFill>
              </a:rPr>
              <a:t>claro = topos frios/altos</a:t>
            </a:r>
            <a:endParaRPr lang="en-US" sz="700" dirty="0"/>
          </a:p>
        </p:txBody>
      </p:sp>
      <p:sp>
        <p:nvSpPr>
          <p:cNvPr id="15" name="Text 12"/>
          <p:cNvSpPr/>
          <p:nvPr/>
        </p:nvSpPr>
        <p:spPr>
          <a:xfrm>
            <a:off x="201168" y="4434840"/>
            <a:ext cx="1563624" cy="118872"/>
          </a:xfrm>
          <a:prstGeom prst="rect">
            <a:avLst/>
          </a:prstGeom>
          <a:noFill/>
          <a:ln/>
        </p:spPr>
        <p:txBody>
          <a:bodyPr wrap="square" rtlCol="0" anchor="ctr"/>
          <a:lstStyle/>
          <a:p>
            <a:pPr algn="l" indent="0" marL="0">
              <a:buNone/>
            </a:pPr>
            <a:r>
              <a:rPr lang="en-US" sz="700" dirty="0">
                <a:solidFill>
                  <a:srgbClr val="DBE7F8"/>
                </a:solidFill>
              </a:rPr>
              <a:t>escuro = quente/superfície</a:t>
            </a:r>
            <a:endParaRPr lang="en-US" sz="700" dirty="0"/>
          </a:p>
        </p:txBody>
      </p:sp>
      <p:graphicFrame>
        <p:nvGraphicFramePr>
          <p:cNvPr id="13"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316736"/>
                <a:gridCol w="1316736"/>
                <a:gridCol w="1316736"/>
                <a:gridCol w="1316736"/>
                <a:gridCol w="1316736"/>
                <a:gridCol w="1316736"/>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FIR-BS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GO</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BH</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KP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328062" y="178308"/>
            <a:ext cx="4487875" cy="4306824"/>
          </a:xfrm>
          <a:prstGeom prst="rect">
            <a:avLst/>
          </a:prstGeom>
        </p:spPr>
      </p:pic>
      <p:sp>
        <p:nvSpPr>
          <p:cNvPr id="3" name="Text 0"/>
          <p:cNvSpPr/>
          <p:nvPr/>
        </p:nvSpPr>
        <p:spPr>
          <a:xfrm>
            <a:off x="731520" y="514350"/>
            <a:ext cx="983894"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IR</a:t>
            </a:r>
            <a:endParaRPr lang="en-US" sz="800" dirty="0"/>
          </a:p>
        </p:txBody>
      </p:sp>
      <p:sp>
        <p:nvSpPr>
          <p:cNvPr id="4" name="Shape 1"/>
          <p:cNvSpPr/>
          <p:nvPr/>
        </p:nvSpPr>
        <p:spPr>
          <a:xfrm>
            <a:off x="137160" y="3968496"/>
            <a:ext cx="1691640" cy="640080"/>
          </a:xfrm>
          <a:prstGeom prst="roundRect">
            <a:avLst>
              <a:gd name="adj" fmla="val 7143"/>
            </a:avLst>
          </a:prstGeom>
          <a:solidFill>
            <a:srgbClr val="000000">
              <a:alpha val="55000"/>
            </a:srgbClr>
          </a:solidFill>
          <a:ln/>
        </p:spPr>
      </p:sp>
      <p:sp>
        <p:nvSpPr>
          <p:cNvPr id="5" name="Text 2"/>
          <p:cNvSpPr/>
          <p:nvPr/>
        </p:nvSpPr>
        <p:spPr>
          <a:xfrm>
            <a:off x="201168" y="3995928"/>
            <a:ext cx="1563624" cy="201168"/>
          </a:xfrm>
          <a:prstGeom prst="rect">
            <a:avLst/>
          </a:prstGeom>
          <a:noFill/>
          <a:ln/>
        </p:spPr>
        <p:txBody>
          <a:bodyPr wrap="square" rtlCol="0" anchor="ctr"/>
          <a:lstStyle/>
          <a:p>
            <a:pPr algn="l" indent="0" marL="0">
              <a:buNone/>
            </a:pPr>
            <a:r>
              <a:rPr lang="en-US" sz="800" b="1" dirty="0">
                <a:solidFill>
                  <a:srgbClr val="EAF1FB"/>
                </a:solidFill>
              </a:rPr>
              <a:t>IR · tons de cinza</a:t>
            </a:r>
            <a:endParaRPr lang="en-US" sz="800" dirty="0"/>
          </a:p>
        </p:txBody>
      </p:sp>
      <p:sp>
        <p:nvSpPr>
          <p:cNvPr id="6" name="Shape 3"/>
          <p:cNvSpPr/>
          <p:nvPr/>
        </p:nvSpPr>
        <p:spPr>
          <a:xfrm>
            <a:off x="219456" y="4197096"/>
            <a:ext cx="194539" cy="91440"/>
          </a:xfrm>
          <a:prstGeom prst="rect">
            <a:avLst/>
          </a:prstGeom>
          <a:solidFill>
            <a:srgbClr val="FFFFFF"/>
          </a:solidFill>
          <a:ln/>
        </p:spPr>
      </p:sp>
      <p:sp>
        <p:nvSpPr>
          <p:cNvPr id="7" name="Shape 4"/>
          <p:cNvSpPr/>
          <p:nvPr/>
        </p:nvSpPr>
        <p:spPr>
          <a:xfrm>
            <a:off x="410337" y="4197096"/>
            <a:ext cx="194539" cy="91440"/>
          </a:xfrm>
          <a:prstGeom prst="rect">
            <a:avLst/>
          </a:prstGeom>
          <a:solidFill>
            <a:srgbClr val="DBDBDB"/>
          </a:solidFill>
          <a:ln/>
        </p:spPr>
      </p:sp>
      <p:sp>
        <p:nvSpPr>
          <p:cNvPr id="8" name="Shape 5"/>
          <p:cNvSpPr/>
          <p:nvPr/>
        </p:nvSpPr>
        <p:spPr>
          <a:xfrm>
            <a:off x="601218" y="4197096"/>
            <a:ext cx="194539" cy="91440"/>
          </a:xfrm>
          <a:prstGeom prst="rect">
            <a:avLst/>
          </a:prstGeom>
          <a:solidFill>
            <a:srgbClr val="B6B6B6"/>
          </a:solidFill>
          <a:ln/>
        </p:spPr>
      </p:sp>
      <p:sp>
        <p:nvSpPr>
          <p:cNvPr id="9" name="Shape 6"/>
          <p:cNvSpPr/>
          <p:nvPr/>
        </p:nvSpPr>
        <p:spPr>
          <a:xfrm>
            <a:off x="792099" y="4197096"/>
            <a:ext cx="194539" cy="91440"/>
          </a:xfrm>
          <a:prstGeom prst="rect">
            <a:avLst/>
          </a:prstGeom>
          <a:solidFill>
            <a:srgbClr val="929292"/>
          </a:solidFill>
          <a:ln/>
        </p:spPr>
      </p:sp>
      <p:sp>
        <p:nvSpPr>
          <p:cNvPr id="10" name="Shape 7"/>
          <p:cNvSpPr/>
          <p:nvPr/>
        </p:nvSpPr>
        <p:spPr>
          <a:xfrm>
            <a:off x="982980" y="4197096"/>
            <a:ext cx="194539" cy="91440"/>
          </a:xfrm>
          <a:prstGeom prst="rect">
            <a:avLst/>
          </a:prstGeom>
          <a:solidFill>
            <a:srgbClr val="6D6D6D"/>
          </a:solidFill>
          <a:ln/>
        </p:spPr>
      </p:sp>
      <p:sp>
        <p:nvSpPr>
          <p:cNvPr id="11" name="Shape 8"/>
          <p:cNvSpPr/>
          <p:nvPr/>
        </p:nvSpPr>
        <p:spPr>
          <a:xfrm>
            <a:off x="1173861" y="4197096"/>
            <a:ext cx="194539" cy="91440"/>
          </a:xfrm>
          <a:prstGeom prst="rect">
            <a:avLst/>
          </a:prstGeom>
          <a:solidFill>
            <a:srgbClr val="494949"/>
          </a:solidFill>
          <a:ln/>
        </p:spPr>
      </p:sp>
      <p:sp>
        <p:nvSpPr>
          <p:cNvPr id="12" name="Shape 9"/>
          <p:cNvSpPr/>
          <p:nvPr/>
        </p:nvSpPr>
        <p:spPr>
          <a:xfrm>
            <a:off x="1364742" y="4197096"/>
            <a:ext cx="194539" cy="91440"/>
          </a:xfrm>
          <a:prstGeom prst="rect">
            <a:avLst/>
          </a:prstGeom>
          <a:solidFill>
            <a:srgbClr val="242424"/>
          </a:solidFill>
          <a:ln/>
        </p:spPr>
      </p:sp>
      <p:sp>
        <p:nvSpPr>
          <p:cNvPr id="13" name="Shape 10"/>
          <p:cNvSpPr/>
          <p:nvPr/>
        </p:nvSpPr>
        <p:spPr>
          <a:xfrm>
            <a:off x="1555623" y="4197096"/>
            <a:ext cx="194539" cy="91440"/>
          </a:xfrm>
          <a:prstGeom prst="rect">
            <a:avLst/>
          </a:prstGeom>
          <a:solidFill>
            <a:srgbClr val="000000"/>
          </a:solidFill>
          <a:ln/>
        </p:spPr>
      </p:sp>
      <p:sp>
        <p:nvSpPr>
          <p:cNvPr id="14" name="Text 11"/>
          <p:cNvSpPr/>
          <p:nvPr/>
        </p:nvSpPr>
        <p:spPr>
          <a:xfrm>
            <a:off x="201168" y="4315968"/>
            <a:ext cx="1563624" cy="118872"/>
          </a:xfrm>
          <a:prstGeom prst="rect">
            <a:avLst/>
          </a:prstGeom>
          <a:noFill/>
          <a:ln/>
        </p:spPr>
        <p:txBody>
          <a:bodyPr wrap="square" rtlCol="0" anchor="ctr"/>
          <a:lstStyle/>
          <a:p>
            <a:pPr algn="l" indent="0" marL="0">
              <a:buNone/>
            </a:pPr>
            <a:r>
              <a:rPr lang="en-US" sz="700" dirty="0">
                <a:solidFill>
                  <a:srgbClr val="DBE7F8"/>
                </a:solidFill>
              </a:rPr>
              <a:t>claro = topos frios/altos</a:t>
            </a:r>
            <a:endParaRPr lang="en-US" sz="700" dirty="0"/>
          </a:p>
        </p:txBody>
      </p:sp>
      <p:sp>
        <p:nvSpPr>
          <p:cNvPr id="15" name="Text 12"/>
          <p:cNvSpPr/>
          <p:nvPr/>
        </p:nvSpPr>
        <p:spPr>
          <a:xfrm>
            <a:off x="201168" y="4434840"/>
            <a:ext cx="1563624" cy="118872"/>
          </a:xfrm>
          <a:prstGeom prst="rect">
            <a:avLst/>
          </a:prstGeom>
          <a:noFill/>
          <a:ln/>
        </p:spPr>
        <p:txBody>
          <a:bodyPr wrap="square" rtlCol="0" anchor="ctr"/>
          <a:lstStyle/>
          <a:p>
            <a:pPr algn="l" indent="0" marL="0">
              <a:buNone/>
            </a:pPr>
            <a:r>
              <a:rPr lang="en-US" sz="700" dirty="0">
                <a:solidFill>
                  <a:srgbClr val="DBE7F8"/>
                </a:solidFill>
              </a:rPr>
              <a:t>escuro = quente/superfície</a:t>
            </a:r>
            <a:endParaRPr lang="en-US" sz="700" dirty="0"/>
          </a:p>
        </p:txBody>
      </p:sp>
      <p:graphicFrame>
        <p:nvGraphicFramePr>
          <p:cNvPr id="14"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657454"/>
                <a:gridCol w="657454"/>
                <a:gridCol w="657454"/>
                <a:gridCol w="657454"/>
                <a:gridCol w="657454"/>
                <a:gridCol w="657454"/>
                <a:gridCol w="657454"/>
                <a:gridCol w="657454"/>
                <a:gridCol w="657454"/>
                <a:gridCol w="657454"/>
                <a:gridCol w="657454"/>
                <a:gridCol w="657454"/>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FIR-CW</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RJ</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FI</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JV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395935">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 RAJ 22KT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531266">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 RAJ 22KT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395935">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BR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13</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2026-10-09T12:02:07Z</dcterms:created>
  <dcterms:modified xsi:type="dcterms:W3CDTF">2026-10-09T12:02:07Z</dcterms:modified>
</cp:coreProperties>
</file>