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10/10/2026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ROCHA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TAFURI</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286" b="1" dirty="0">
                <a:solidFill>
                  <a:srgbClr val="9FD0FF"/>
                </a:solidFill>
              </a:rPr>
              <a:t>REGIÃO SUL: </a:t>
            </a:r>
            <a:pPr algn="just" indent="0" marL="0">
              <a:lnSpc>
                <a:spcPct val="150000"/>
              </a:lnSpc>
              <a:spcAft>
                <a:spcPts val="1400"/>
              </a:spcAft>
              <a:buNone/>
            </a:pPr>
            <a:r>
              <a:rPr lang="en-US" sz="1286" dirty="0">
                <a:solidFill>
                  <a:srgbClr val="FFFFFF"/>
                </a:solidFill>
              </a:rPr>
              <a:t>Um sistema frontal sobre o oceano e um cavado atmosférico sobre o sul da FIR-CW favorecerão a instabilidade atmosférica, com previsão de pancadas de chuva acompanhadas de trovoadas (TCU/CB) sobre o RS, SC e PR; </a:t>
            </a:r>
            <a:endParaRPr lang="en-US" sz="1286" dirty="0"/>
          </a:p>
          <a:p>
            <a:pPr algn="just" indent="0" marL="0">
              <a:lnSpc>
                <a:spcPct val="150000"/>
              </a:lnSpc>
              <a:spcAft>
                <a:spcPts val="1400"/>
              </a:spcAft>
              <a:buNone/>
            </a:pPr>
            <a:endParaRPr lang="en-US" sz="1286" dirty="0"/>
          </a:p>
          <a:p>
            <a:pPr algn="just" indent="0" marL="0">
              <a:lnSpc>
                <a:spcPct val="150000"/>
              </a:lnSpc>
              <a:spcAft>
                <a:spcPts val="1400"/>
              </a:spcAft>
              <a:buNone/>
            </a:pPr>
            <a:r>
              <a:rPr lang="en-US" sz="1286" dirty="0">
                <a:solidFill>
                  <a:srgbClr val="FFFFFF"/>
                </a:solidFill>
              </a:rPr>
              <a:t>Durante as precipitações, poderão ocorrer restrições de visibilidade e/ou teto.</a:t>
            </a:r>
            <a:endParaRPr lang="en-US" sz="1286" dirty="0"/>
          </a:p>
          <a:p>
            <a:pPr algn="just" indent="0" marL="0">
              <a:lnSpc>
                <a:spcPct val="150000"/>
              </a:lnSpc>
              <a:buNone/>
            </a:pPr>
            <a:r>
              <a:rPr lang="en-US" sz="1286" b="1" dirty="0">
                <a:solidFill>
                  <a:srgbClr val="9FD0FF"/>
                </a:solidFill>
              </a:rPr>
              <a:t>REGIÃO SUDESTE: </a:t>
            </a:r>
            <a:pPr algn="just" indent="0" marL="0">
              <a:lnSpc>
                <a:spcPct val="150000"/>
              </a:lnSpc>
              <a:spcAft>
                <a:spcPts val="1400"/>
              </a:spcAft>
              <a:buNone/>
            </a:pPr>
            <a:r>
              <a:rPr lang="en-US" sz="1286" dirty="0">
                <a:solidFill>
                  <a:srgbClr val="FFFFFF"/>
                </a:solidFill>
              </a:rPr>
              <a:t>Na manhã do dia 10, há previsão de restrições de teto e/ou visibilidade devido à ocorrência de névoa úmida e nevoeiro na TMA-SP, TMA-RJ e em pontos isolados do Vale do Paraíba e do sul de MG; e</a:t>
            </a:r>
            <a:endParaRPr lang="en-US" sz="1286" dirty="0"/>
          </a:p>
          <a:p>
            <a:pPr algn="just" indent="0" marL="0">
              <a:lnSpc>
                <a:spcPct val="150000"/>
              </a:lnSpc>
              <a:spcAft>
                <a:spcPts val="1400"/>
              </a:spcAft>
              <a:buNone/>
            </a:pPr>
            <a:endParaRPr lang="en-US" sz="1286" dirty="0"/>
          </a:p>
          <a:p>
            <a:pPr algn="just" indent="0" marL="0">
              <a:lnSpc>
                <a:spcPct val="150000"/>
              </a:lnSpc>
              <a:spcAft>
                <a:spcPts val="1400"/>
              </a:spcAft>
              <a:buNone/>
            </a:pPr>
            <a:r>
              <a:rPr lang="en-US" sz="1286" dirty="0">
                <a:solidFill>
                  <a:srgbClr val="FFFFFF"/>
                </a:solidFill>
              </a:rPr>
              <a:t>A partir da tarde do dia 10, haverá aumento da nebulosidade e da instabilidade atmosférica, com previsão de pancadas de chuva acompanhadas de trovoadas, principalmente em SP,  no sul de MG, no oeste do RJ e na região serrana do RJ. Nas áreas sob influência das precipitações, poderão ocorrer restrições de teto e/ou visibilidade, principalmente durante os períodos da tarde e da noite.</a:t>
            </a:r>
            <a:endParaRPr lang="en-US" sz="1286" dirty="0"/>
          </a:p>
          <a:p>
            <a:pPr algn="just" indent="0" marL="0">
              <a:lnSpc>
                <a:spcPct val="150000"/>
              </a:lnSpc>
              <a:buNone/>
            </a:pPr>
            <a:r>
              <a:rPr lang="en-US" sz="1286" b="1" dirty="0">
                <a:solidFill>
                  <a:srgbClr val="9FD0FF"/>
                </a:solidFill>
              </a:rPr>
              <a:t>REGIÃO CENTRO-OESTE: </a:t>
            </a:r>
            <a:pPr algn="just" indent="0" marL="0">
              <a:lnSpc>
                <a:spcPct val="150000"/>
              </a:lnSpc>
              <a:spcAft>
                <a:spcPts val="1400"/>
              </a:spcAft>
              <a:buNone/>
            </a:pPr>
            <a:r>
              <a:rPr lang="en-US" sz="1286" dirty="0">
                <a:solidFill>
                  <a:srgbClr val="FFFFFF"/>
                </a:solidFill>
              </a:rPr>
              <a:t>Há previsão de pancadas de chuva acompanhadas de trovoadas (TCU/CB), principalmente no MS e no sul de MT, com possibilidade de restrições pontuais de teto e/ou visibilidade ao longo do período.</a:t>
            </a:r>
            <a:endParaRPr lang="en-US" sz="1286" dirty="0"/>
          </a:p>
          <a:p>
            <a:pPr algn="just" indent="0" marL="0">
              <a:lnSpc>
                <a:spcPct val="150000"/>
              </a:lnSpc>
              <a:buNone/>
            </a:pPr>
            <a:r>
              <a:rPr lang="en-US" sz="1286" b="1" dirty="0">
                <a:solidFill>
                  <a:srgbClr val="9FD0FF"/>
                </a:solidFill>
              </a:rPr>
              <a:t>REGIÃO NORDESTE: </a:t>
            </a:r>
            <a:pPr algn="just" indent="0" marL="0">
              <a:lnSpc>
                <a:spcPct val="150000"/>
              </a:lnSpc>
              <a:spcAft>
                <a:spcPts val="1400"/>
              </a:spcAft>
              <a:buNone/>
            </a:pPr>
            <a:r>
              <a:rPr lang="en-US" sz="1286" dirty="0">
                <a:solidFill>
                  <a:srgbClr val="FFFFFF"/>
                </a:solidFill>
              </a:rPr>
              <a:t>Previsão de nebulosidade e pancadas de chuva isoladas no setor leste da região, principalmente durante a manhã; e</a:t>
            </a:r>
            <a:endParaRPr lang="en-US" sz="1286" dirty="0"/>
          </a:p>
          <a:p>
            <a:pPr algn="just" indent="0" marL="0">
              <a:lnSpc>
                <a:spcPct val="150000"/>
              </a:lnSpc>
              <a:spcAft>
                <a:spcPts val="1400"/>
              </a:spcAft>
              <a:buNone/>
            </a:pPr>
            <a:endParaRPr lang="en-US" sz="1286" dirty="0"/>
          </a:p>
          <a:p>
            <a:pPr algn="just" indent="0" marL="0">
              <a:lnSpc>
                <a:spcPct val="150000"/>
              </a:lnSpc>
              <a:spcAft>
                <a:spcPts val="1400"/>
              </a:spcAft>
              <a:buNone/>
            </a:pPr>
            <a:r>
              <a:rPr lang="en-US" sz="1286" dirty="0">
                <a:solidFill>
                  <a:srgbClr val="FFFFFF"/>
                </a:solidFill>
              </a:rPr>
              <a:t>Há previsão de restrições de teto no interior do continente na manhã do dia 10 e na madrugada do dia 11.</a:t>
            </a:r>
            <a:endParaRPr lang="en-US" sz="1286" dirty="0"/>
          </a:p>
          <a:p>
            <a:pPr algn="just" indent="0" marL="0">
              <a:lnSpc>
                <a:spcPct val="150000"/>
              </a:lnSpc>
              <a:buNone/>
            </a:pPr>
            <a:r>
              <a:rPr lang="en-US" sz="1286" b="1" dirty="0">
                <a:solidFill>
                  <a:srgbClr val="9FD0FF"/>
                </a:solidFill>
              </a:rPr>
              <a:t>REGIÃO NORTE: </a:t>
            </a:r>
            <a:pPr algn="just" indent="0" marL="0">
              <a:lnSpc>
                <a:spcPct val="150000"/>
              </a:lnSpc>
              <a:spcAft>
                <a:spcPts val="1400"/>
              </a:spcAft>
              <a:buNone/>
            </a:pPr>
            <a:r>
              <a:rPr lang="en-US" sz="1286" dirty="0">
                <a:solidFill>
                  <a:srgbClr val="FFFFFF"/>
                </a:solidFill>
              </a:rPr>
              <a:t>No início da manhã, há previsão de restrições de visibilidade e/ou teto devido à ocorrência de névoa úmida/nevoeiro em pontos isolados do oeste do AM, AC, RO e MT; e</a:t>
            </a:r>
            <a:endParaRPr lang="en-US" sz="1286" dirty="0"/>
          </a:p>
          <a:p>
            <a:pPr algn="just" indent="0" marL="0">
              <a:lnSpc>
                <a:spcPct val="150000"/>
              </a:lnSpc>
              <a:spcAft>
                <a:spcPts val="1400"/>
              </a:spcAft>
              <a:buNone/>
            </a:pPr>
            <a:endParaRPr lang="en-US" sz="1286" dirty="0"/>
          </a:p>
          <a:p>
            <a:pPr algn="just" indent="0" marL="0">
              <a:lnSpc>
                <a:spcPct val="150000"/>
              </a:lnSpc>
              <a:spcAft>
                <a:spcPts val="1400"/>
              </a:spcAft>
              <a:buNone/>
            </a:pPr>
            <a:r>
              <a:rPr lang="en-US" sz="1286" dirty="0">
                <a:solidFill>
                  <a:srgbClr val="FFFFFF"/>
                </a:solidFill>
              </a:rPr>
              <a:t>Ao longo do dia, haverá aumento da instabilidade atmosférica, com previsão de trovoadas e pancadas de chuva, principalmente nos setores oeste e sul da região. Nas áreas sob influência das precipitações, poderão ocorrer restrições de teto e/ou visibilidade, com intensificação dos fenômenos durante a tarde do dia 10 e perda de intensidade na madrugada do dia 11.</a:t>
            </a:r>
            <a:endParaRPr lang="en-US" sz="1286"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7, 8, 9</a:t>
            </a:r>
            <a:endParaRPr lang="en-US" sz="1200" dirty="0"/>
          </a:p>
          <a:p>
            <a:pPr algn="l" indent="0" marL="0">
              <a:buNone/>
            </a:pPr>
            <a:r>
              <a:rPr lang="en-US" sz="1200" dirty="0">
                <a:solidFill>
                  <a:srgbClr val="FFFFFF"/>
                </a:solidFill>
              </a:rPr>
              <a:t>SBAZ: 7, 6, 8, 11, 12</a:t>
            </a:r>
            <a:endParaRPr lang="en-US" sz="1200" dirty="0"/>
          </a:p>
          <a:p>
            <a:pPr algn="l" indent="0" marL="0">
              <a:buNone/>
            </a:pPr>
            <a:r>
              <a:rPr lang="en-US" sz="1200" dirty="0">
                <a:solidFill>
                  <a:srgbClr val="FFFFFF"/>
                </a:solidFill>
              </a:rPr>
              <a:t>SBBS: 8, 9, 10, 11</a:t>
            </a:r>
            <a:endParaRPr lang="en-US" sz="1200" dirty="0"/>
          </a:p>
          <a:p>
            <a:pPr algn="l" indent="0" marL="0">
              <a:buNone/>
            </a:pPr>
            <a:r>
              <a:rPr lang="en-US" sz="1200" dirty="0">
                <a:solidFill>
                  <a:srgbClr val="FFFFFF"/>
                </a:solidFill>
              </a:rPr>
              <a:t>SBCW: 26, 27, 33, 28, 31, 30, 29, 32</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SBPV   SBRB   SBCZ   SBTT   SBJI   SBVH   SSKW   SBBH   SBYS   SBAQ   SBAX   SBBP   SBGP   SBJD   SBKP   SBSJ   SBRP   SBSR   SBVG   SDAM   SBML   SBBU   SBAE   SBAU   SGAS   SBPK   SBNM   SBPF   SBPA   SBCX   SBCH   SBFL   SBCT   SBBI   SBFI   SBPG   SSGG   SBPO   SBCA   SBTD   SBPP   SBDB   SBDO   SBCG   SBCR   SBMG   SBLO   SBDN   SBSP   SBMT   SBGR   SBTA   SBGW   SDCO   SBJH</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SUMU   SBFI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10/10 12:01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SBEG</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SBPA</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- 12:01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10/10 12:01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10/10 12:01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10/10 (rodada 10/10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21KT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RAJ25KT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21 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2026-10-10T12:03:06Z</dcterms:created>
  <dcterms:modified xsi:type="dcterms:W3CDTF">2026-10-10T12:03:06Z</dcterms:modified>
</cp:coreProperties>
</file>