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11/10/2026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SO R1 JUNIOR</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CAP DANIEL SANTOS</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359" b="1" dirty="0">
                <a:solidFill>
                  <a:srgbClr val="9FD0FF"/>
                </a:solidFill>
              </a:rPr>
              <a:t>REGIÃO SUL: </a:t>
            </a:r>
            <a:pPr algn="just" indent="0" marL="0">
              <a:lnSpc>
                <a:spcPct val="150000"/>
              </a:lnSpc>
              <a:spcAft>
                <a:spcPts val="1400"/>
              </a:spcAft>
              <a:buNone/>
            </a:pPr>
            <a:r>
              <a:rPr lang="en-US" sz="1359" dirty="0">
                <a:solidFill>
                  <a:srgbClr val="FFFFFF"/>
                </a:solidFill>
              </a:rPr>
              <a:t>Um cavado de baixa pressão, com eixo entre o oeste do Paraná e o litoral do Rio Grande do Sul, favorecerá a instabilidade atmosférica, com pancadas de chuva acompanhadas de trovoadas e redução de teto e visibilidade em grande parte da Região, exceto no sul do Rio Grande do Sul.</a:t>
            </a:r>
            <a:endParaRPr lang="en-US" sz="1359" dirty="0"/>
          </a:p>
          <a:p>
            <a:pPr algn="just" indent="0" marL="0">
              <a:lnSpc>
                <a:spcPct val="150000"/>
              </a:lnSpc>
              <a:buNone/>
            </a:pPr>
            <a:r>
              <a:rPr lang="en-US" sz="1359" b="1" dirty="0">
                <a:solidFill>
                  <a:srgbClr val="9FD0FF"/>
                </a:solidFill>
              </a:rPr>
              <a:t>REGIÃO SUDESTE: </a:t>
            </a:r>
            <a:pPr algn="just" indent="0" marL="0">
              <a:lnSpc>
                <a:spcPct val="150000"/>
              </a:lnSpc>
              <a:spcAft>
                <a:spcPts val="1400"/>
              </a:spcAft>
              <a:buNone/>
            </a:pPr>
            <a:r>
              <a:rPr lang="en-US" sz="1359" dirty="0">
                <a:solidFill>
                  <a:srgbClr val="FFFFFF"/>
                </a:solidFill>
              </a:rPr>
              <a:t>Um cavado de baixa pressão, com eixo entre o oeste de Minas Gerais e o litoral do Rio de Janeiro, favorecerá a instabilidade atmosférica, com pancadas de chuva acompanhadas de trovoadas, rajadas de vento de 25 kt e redução de teto e visibilidade no Triângulo Mineiro, sul e sudeste de Minas Gerais, São Paulo e Rio de Janeiro.</a:t>
            </a:r>
            <a:endParaRPr lang="en-US" sz="1359" dirty="0"/>
          </a:p>
          <a:p>
            <a:pPr algn="just" indent="0" marL="0">
              <a:lnSpc>
                <a:spcPct val="150000"/>
              </a:lnSpc>
              <a:buNone/>
            </a:pPr>
            <a:r>
              <a:rPr lang="en-US" sz="1359" b="1" dirty="0">
                <a:solidFill>
                  <a:srgbClr val="9FD0FF"/>
                </a:solidFill>
              </a:rPr>
              <a:t>REGIÃO CENTRO-OESTE: </a:t>
            </a:r>
            <a:pPr algn="just" indent="0" marL="0">
              <a:lnSpc>
                <a:spcPct val="150000"/>
              </a:lnSpc>
              <a:spcAft>
                <a:spcPts val="1400"/>
              </a:spcAft>
              <a:buNone/>
            </a:pPr>
            <a:r>
              <a:rPr lang="en-US" sz="1359" dirty="0">
                <a:solidFill>
                  <a:srgbClr val="FFFFFF"/>
                </a:solidFill>
              </a:rPr>
              <a:t>Dois cavados de baixa pressão, um com eixo entre o oeste de Mato Grosso e o sul de Mato Grosso do Sul e outro entre o norte de Mato Grosso e o sul de Goiás, favorecerão a instabilidade atmosférica, com pancadas de chuva acompanhadas de trovoadas, rajadas de vento de 25 kt e redução de teto e visibilidade em grande parte da Região. No Distrito Federal, predominarão condições de bom tempo.</a:t>
            </a:r>
            <a:endParaRPr lang="en-US" sz="1359" dirty="0"/>
          </a:p>
          <a:p>
            <a:pPr algn="just" indent="0" marL="0">
              <a:lnSpc>
                <a:spcPct val="150000"/>
              </a:lnSpc>
              <a:buNone/>
            </a:pPr>
            <a:r>
              <a:rPr lang="en-US" sz="1359" b="1" dirty="0">
                <a:solidFill>
                  <a:srgbClr val="9FD0FF"/>
                </a:solidFill>
              </a:rPr>
              <a:t>REGIÃO NORDESTE: </a:t>
            </a:r>
            <a:pPr algn="just" indent="0" marL="0">
              <a:lnSpc>
                <a:spcPct val="150000"/>
              </a:lnSpc>
              <a:spcAft>
                <a:spcPts val="1400"/>
              </a:spcAft>
              <a:buNone/>
            </a:pPr>
            <a:r>
              <a:rPr lang="en-US" sz="1359" dirty="0">
                <a:solidFill>
                  <a:srgbClr val="FFFFFF"/>
                </a:solidFill>
              </a:rPr>
              <a:t>Predomínio de bom tempo na Região, com ocorrência de TCU isolados e rajadas de vento de até 25 kt no leste e norte da área.</a:t>
            </a:r>
            <a:endParaRPr lang="en-US" sz="1359" dirty="0"/>
          </a:p>
          <a:p>
            <a:pPr algn="just" indent="0" marL="0">
              <a:lnSpc>
                <a:spcPct val="150000"/>
              </a:lnSpc>
              <a:buNone/>
            </a:pPr>
            <a:r>
              <a:rPr lang="en-US" sz="1359" b="1" dirty="0">
                <a:solidFill>
                  <a:srgbClr val="9FD0FF"/>
                </a:solidFill>
              </a:rPr>
              <a:t>REGIÃO NORTE: </a:t>
            </a:r>
            <a:pPr algn="just" indent="0" marL="0">
              <a:lnSpc>
                <a:spcPct val="150000"/>
              </a:lnSpc>
              <a:spcAft>
                <a:spcPts val="1400"/>
              </a:spcAft>
              <a:buNone/>
            </a:pPr>
            <a:r>
              <a:rPr lang="en-US" sz="1359" dirty="0">
                <a:solidFill>
                  <a:srgbClr val="FFFFFF"/>
                </a:solidFill>
              </a:rPr>
              <a:t>O transporte de umidade favorecerá trovoadas de isoladas a ocasionais ao longo do período no Amazonas, Acre, Rondônia, Tocantins e sul do Pará. À tarde e à noite, ocorrerão trovoadas isoladas no litoral do Pará e no litoral do Maranhão. Haverá redução de visibilidade para valores inferiores a 5.000 m, principalmente à tarde, devido a fumaça, em pontos isolados na área delimitada por Santarém, Tefé e Rio Branco.</a:t>
            </a:r>
            <a:endParaRPr lang="en-US" sz="1359"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13, 14, 15</a:t>
            </a:r>
            <a:endParaRPr lang="en-US" sz="1200" dirty="0"/>
          </a:p>
          <a:p>
            <a:pPr algn="l" indent="0" marL="0">
              <a:buNone/>
            </a:pPr>
            <a:r>
              <a:rPr lang="en-US" sz="1200" dirty="0">
                <a:solidFill>
                  <a:srgbClr val="FFFFFF"/>
                </a:solidFill>
              </a:rPr>
              <a:t>SBAZ: 42, 43, 46, 45, 44, 47</a:t>
            </a:r>
            <a:endParaRPr lang="en-US" sz="1200" dirty="0"/>
          </a:p>
          <a:p>
            <a:pPr algn="l" indent="0" marL="0">
              <a:buNone/>
            </a:pPr>
            <a:r>
              <a:rPr lang="en-US" sz="1200" dirty="0">
                <a:solidFill>
                  <a:srgbClr val="FFFFFF"/>
                </a:solidFill>
              </a:rPr>
              <a:t>SBBS: 14, 11, 13, 12</a:t>
            </a:r>
            <a:endParaRPr lang="en-US" sz="1200" dirty="0"/>
          </a:p>
          <a:p>
            <a:pPr algn="l" indent="0" marL="0">
              <a:buNone/>
            </a:pPr>
            <a:r>
              <a:rPr lang="en-US" sz="1200" dirty="0">
                <a:solidFill>
                  <a:srgbClr val="FFFFFF"/>
                </a:solidFill>
              </a:rPr>
              <a:t>SBCW: 35, 34, 36, 38, 37, 39, 42, 41, 40, 45</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SBPV   SBRB   SBCZ   SBTT   SBJI   SBVH   SSKW   SBBH   SBYS   SBAQ   SBAX   SBBP   SBGP   SBJD   SBKP   SBSJ   SBRP   SBSR   SBVG   SDAM   SBML   SBBU   SBAE   SBAU   SGAS   SBPK   SBNM   SBPF   SBPA   SBCX   SBCH   SBFL   SBCT   SBBI   SBFI   SBPG   SSGG   SBPO   SBCA   SBTD   SBPP   SBDB   SBDO   SBCG   SBCR   SBMG   SBLO   SBDN   SBSP   SBMT   SBGR   SBTA   SBGW   SDCO   SBJH</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SUMU   SBFI   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11/10 12:02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SBCT, SBNF, SBPA, SBPF</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SBEG</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SBJV</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Shape 1"/>
          <p:cNvSpPr/>
          <p:nvPr/>
        </p:nvSpPr>
        <p:spPr>
          <a:xfrm>
            <a:off x="182880" y="5797296"/>
            <a:ext cx="1691640" cy="603504"/>
          </a:xfrm>
          <a:prstGeom prst="roundRect">
            <a:avLst>
              <a:gd name="adj" fmla="val 7576"/>
            </a:avLst>
          </a:prstGeom>
          <a:solidFill>
            <a:srgbClr val="000000">
              <a:alpha val="55000"/>
            </a:srgbClr>
          </a:solidFill>
          <a:ln/>
        </p:spPr>
      </p:sp>
      <p:sp>
        <p:nvSpPr>
          <p:cNvPr id="5" name="Text 2"/>
          <p:cNvSpPr/>
          <p:nvPr/>
        </p:nvSpPr>
        <p:spPr>
          <a:xfrm>
            <a:off x="246888" y="5824728"/>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65176" y="6025896"/>
            <a:ext cx="67285" cy="91440"/>
          </a:xfrm>
          <a:prstGeom prst="rect">
            <a:avLst/>
          </a:prstGeom>
          <a:solidFill>
            <a:srgbClr val="FAA813"/>
          </a:solidFill>
          <a:ln/>
        </p:spPr>
      </p:sp>
      <p:sp>
        <p:nvSpPr>
          <p:cNvPr id="7" name="Shape 4"/>
          <p:cNvSpPr/>
          <p:nvPr/>
        </p:nvSpPr>
        <p:spPr>
          <a:xfrm>
            <a:off x="328803" y="6025896"/>
            <a:ext cx="67285" cy="91440"/>
          </a:xfrm>
          <a:prstGeom prst="rect">
            <a:avLst/>
          </a:prstGeom>
          <a:solidFill>
            <a:srgbClr val="FBB610"/>
          </a:solidFill>
          <a:ln/>
        </p:spPr>
      </p:sp>
      <p:sp>
        <p:nvSpPr>
          <p:cNvPr id="8" name="Shape 5"/>
          <p:cNvSpPr/>
          <p:nvPr/>
        </p:nvSpPr>
        <p:spPr>
          <a:xfrm>
            <a:off x="392430" y="6025896"/>
            <a:ext cx="67285" cy="91440"/>
          </a:xfrm>
          <a:prstGeom prst="rect">
            <a:avLst/>
          </a:prstGeom>
          <a:solidFill>
            <a:srgbClr val="FCC40D"/>
          </a:solidFill>
          <a:ln/>
        </p:spPr>
      </p:sp>
      <p:sp>
        <p:nvSpPr>
          <p:cNvPr id="9" name="Shape 6"/>
          <p:cNvSpPr/>
          <p:nvPr/>
        </p:nvSpPr>
        <p:spPr>
          <a:xfrm>
            <a:off x="456057" y="6025896"/>
            <a:ext cx="67285" cy="91440"/>
          </a:xfrm>
          <a:prstGeom prst="rect">
            <a:avLst/>
          </a:prstGeom>
          <a:solidFill>
            <a:srgbClr val="FDD20A"/>
          </a:solidFill>
          <a:ln/>
        </p:spPr>
      </p:sp>
      <p:sp>
        <p:nvSpPr>
          <p:cNvPr id="10" name="Shape 7"/>
          <p:cNvSpPr/>
          <p:nvPr/>
        </p:nvSpPr>
        <p:spPr>
          <a:xfrm>
            <a:off x="519684" y="6025896"/>
            <a:ext cx="67285" cy="91440"/>
          </a:xfrm>
          <a:prstGeom prst="rect">
            <a:avLst/>
          </a:prstGeom>
          <a:solidFill>
            <a:srgbClr val="FDE007"/>
          </a:solidFill>
          <a:ln/>
        </p:spPr>
      </p:sp>
      <p:sp>
        <p:nvSpPr>
          <p:cNvPr id="11" name="Shape 8"/>
          <p:cNvSpPr/>
          <p:nvPr/>
        </p:nvSpPr>
        <p:spPr>
          <a:xfrm>
            <a:off x="583311" y="6025896"/>
            <a:ext cx="67285" cy="91440"/>
          </a:xfrm>
          <a:prstGeom prst="rect">
            <a:avLst/>
          </a:prstGeom>
          <a:solidFill>
            <a:srgbClr val="FEEE04"/>
          </a:solidFill>
          <a:ln/>
        </p:spPr>
      </p:sp>
      <p:sp>
        <p:nvSpPr>
          <p:cNvPr id="12" name="Shape 9"/>
          <p:cNvSpPr/>
          <p:nvPr/>
        </p:nvSpPr>
        <p:spPr>
          <a:xfrm>
            <a:off x="646938" y="6025896"/>
            <a:ext cx="67285" cy="91440"/>
          </a:xfrm>
          <a:prstGeom prst="rect">
            <a:avLst/>
          </a:prstGeom>
          <a:solidFill>
            <a:srgbClr val="FFFC01"/>
          </a:solidFill>
          <a:ln/>
        </p:spPr>
      </p:sp>
      <p:sp>
        <p:nvSpPr>
          <p:cNvPr id="13" name="Shape 10"/>
          <p:cNvSpPr/>
          <p:nvPr/>
        </p:nvSpPr>
        <p:spPr>
          <a:xfrm>
            <a:off x="710565" y="6025896"/>
            <a:ext cx="67285" cy="91440"/>
          </a:xfrm>
          <a:prstGeom prst="rect">
            <a:avLst/>
          </a:prstGeom>
          <a:solidFill>
            <a:srgbClr val="D6F629"/>
          </a:solidFill>
          <a:ln/>
        </p:spPr>
      </p:sp>
      <p:sp>
        <p:nvSpPr>
          <p:cNvPr id="14" name="Shape 11"/>
          <p:cNvSpPr/>
          <p:nvPr/>
        </p:nvSpPr>
        <p:spPr>
          <a:xfrm>
            <a:off x="774192" y="6025896"/>
            <a:ext cx="67285" cy="91440"/>
          </a:xfrm>
          <a:prstGeom prst="rect">
            <a:avLst/>
          </a:prstGeom>
          <a:solidFill>
            <a:srgbClr val="A2EB5D"/>
          </a:solidFill>
          <a:ln/>
        </p:spPr>
      </p:sp>
      <p:sp>
        <p:nvSpPr>
          <p:cNvPr id="15" name="Shape 12"/>
          <p:cNvSpPr/>
          <p:nvPr/>
        </p:nvSpPr>
        <p:spPr>
          <a:xfrm>
            <a:off x="837819" y="6025896"/>
            <a:ext cx="67285" cy="91440"/>
          </a:xfrm>
          <a:prstGeom prst="rect">
            <a:avLst/>
          </a:prstGeom>
          <a:solidFill>
            <a:srgbClr val="73E18C"/>
          </a:solidFill>
          <a:ln/>
        </p:spPr>
      </p:sp>
      <p:sp>
        <p:nvSpPr>
          <p:cNvPr id="16" name="Shape 13"/>
          <p:cNvSpPr/>
          <p:nvPr/>
        </p:nvSpPr>
        <p:spPr>
          <a:xfrm>
            <a:off x="901446" y="6025896"/>
            <a:ext cx="67285" cy="91440"/>
          </a:xfrm>
          <a:prstGeom prst="rect">
            <a:avLst/>
          </a:prstGeom>
          <a:solidFill>
            <a:srgbClr val="4BD9B4"/>
          </a:solidFill>
          <a:ln/>
        </p:spPr>
      </p:sp>
      <p:sp>
        <p:nvSpPr>
          <p:cNvPr id="17" name="Shape 14"/>
          <p:cNvSpPr/>
          <p:nvPr/>
        </p:nvSpPr>
        <p:spPr>
          <a:xfrm>
            <a:off x="965073" y="6025896"/>
            <a:ext cx="67285" cy="91440"/>
          </a:xfrm>
          <a:prstGeom prst="rect">
            <a:avLst/>
          </a:prstGeom>
          <a:solidFill>
            <a:srgbClr val="2ACCD5"/>
          </a:solidFill>
          <a:ln/>
        </p:spPr>
      </p:sp>
      <p:sp>
        <p:nvSpPr>
          <p:cNvPr id="18" name="Shape 15"/>
          <p:cNvSpPr/>
          <p:nvPr/>
        </p:nvSpPr>
        <p:spPr>
          <a:xfrm>
            <a:off x="1028700" y="6025896"/>
            <a:ext cx="67285" cy="91440"/>
          </a:xfrm>
          <a:prstGeom prst="rect">
            <a:avLst/>
          </a:prstGeom>
          <a:solidFill>
            <a:srgbClr val="11BCEE"/>
          </a:solidFill>
          <a:ln/>
        </p:spPr>
      </p:sp>
      <p:sp>
        <p:nvSpPr>
          <p:cNvPr id="19" name="Shape 16"/>
          <p:cNvSpPr/>
          <p:nvPr/>
        </p:nvSpPr>
        <p:spPr>
          <a:xfrm>
            <a:off x="1092327" y="6025896"/>
            <a:ext cx="67285" cy="91440"/>
          </a:xfrm>
          <a:prstGeom prst="rect">
            <a:avLst/>
          </a:prstGeom>
          <a:solidFill>
            <a:srgbClr val="00A7FF"/>
          </a:solidFill>
          <a:ln/>
        </p:spPr>
      </p:sp>
      <p:sp>
        <p:nvSpPr>
          <p:cNvPr id="20" name="Shape 17"/>
          <p:cNvSpPr/>
          <p:nvPr/>
        </p:nvSpPr>
        <p:spPr>
          <a:xfrm>
            <a:off x="1155954" y="6025896"/>
            <a:ext cx="67285" cy="91440"/>
          </a:xfrm>
          <a:prstGeom prst="rect">
            <a:avLst/>
          </a:prstGeom>
          <a:solidFill>
            <a:srgbClr val="008AFF"/>
          </a:solidFill>
          <a:ln/>
        </p:spPr>
      </p:sp>
      <p:sp>
        <p:nvSpPr>
          <p:cNvPr id="21" name="Shape 18"/>
          <p:cNvSpPr/>
          <p:nvPr/>
        </p:nvSpPr>
        <p:spPr>
          <a:xfrm>
            <a:off x="1219581" y="6025896"/>
            <a:ext cx="67285" cy="91440"/>
          </a:xfrm>
          <a:prstGeom prst="rect">
            <a:avLst/>
          </a:prstGeom>
          <a:solidFill>
            <a:srgbClr val="006DFF"/>
          </a:solidFill>
          <a:ln/>
        </p:spPr>
      </p:sp>
      <p:sp>
        <p:nvSpPr>
          <p:cNvPr id="22" name="Shape 19"/>
          <p:cNvSpPr/>
          <p:nvPr/>
        </p:nvSpPr>
        <p:spPr>
          <a:xfrm>
            <a:off x="1283208" y="6025896"/>
            <a:ext cx="67285" cy="91440"/>
          </a:xfrm>
          <a:prstGeom prst="rect">
            <a:avLst/>
          </a:prstGeom>
          <a:solidFill>
            <a:srgbClr val="004FFF"/>
          </a:solidFill>
          <a:ln/>
        </p:spPr>
      </p:sp>
      <p:sp>
        <p:nvSpPr>
          <p:cNvPr id="23" name="Shape 20"/>
          <p:cNvSpPr/>
          <p:nvPr/>
        </p:nvSpPr>
        <p:spPr>
          <a:xfrm>
            <a:off x="1346835" y="6025896"/>
            <a:ext cx="67285" cy="91440"/>
          </a:xfrm>
          <a:prstGeom prst="rect">
            <a:avLst/>
          </a:prstGeom>
          <a:solidFill>
            <a:srgbClr val="002BFF"/>
          </a:solidFill>
          <a:ln/>
        </p:spPr>
      </p:sp>
      <p:sp>
        <p:nvSpPr>
          <p:cNvPr id="24" name="Shape 21"/>
          <p:cNvSpPr/>
          <p:nvPr/>
        </p:nvSpPr>
        <p:spPr>
          <a:xfrm>
            <a:off x="1410462" y="6025896"/>
            <a:ext cx="67285" cy="91440"/>
          </a:xfrm>
          <a:prstGeom prst="rect">
            <a:avLst/>
          </a:prstGeom>
          <a:solidFill>
            <a:srgbClr val="0008FF"/>
          </a:solidFill>
          <a:ln/>
        </p:spPr>
      </p:sp>
      <p:sp>
        <p:nvSpPr>
          <p:cNvPr id="25" name="Shape 22"/>
          <p:cNvSpPr/>
          <p:nvPr/>
        </p:nvSpPr>
        <p:spPr>
          <a:xfrm>
            <a:off x="1474089" y="6025896"/>
            <a:ext cx="67285" cy="91440"/>
          </a:xfrm>
          <a:prstGeom prst="rect">
            <a:avLst/>
          </a:prstGeom>
          <a:solidFill>
            <a:srgbClr val="5633EC"/>
          </a:solidFill>
          <a:ln/>
        </p:spPr>
      </p:sp>
      <p:sp>
        <p:nvSpPr>
          <p:cNvPr id="26" name="Shape 23"/>
          <p:cNvSpPr/>
          <p:nvPr/>
        </p:nvSpPr>
        <p:spPr>
          <a:xfrm>
            <a:off x="1537716" y="6025896"/>
            <a:ext cx="67285" cy="91440"/>
          </a:xfrm>
          <a:prstGeom prst="rect">
            <a:avLst/>
          </a:prstGeom>
          <a:solidFill>
            <a:srgbClr val="AF65D6"/>
          </a:solidFill>
          <a:ln/>
        </p:spPr>
      </p:sp>
      <p:sp>
        <p:nvSpPr>
          <p:cNvPr id="27" name="Shape 24"/>
          <p:cNvSpPr/>
          <p:nvPr/>
        </p:nvSpPr>
        <p:spPr>
          <a:xfrm>
            <a:off x="1601343" y="6025896"/>
            <a:ext cx="67285" cy="91440"/>
          </a:xfrm>
          <a:prstGeom prst="rect">
            <a:avLst/>
          </a:prstGeom>
          <a:solidFill>
            <a:srgbClr val="F88DC2"/>
          </a:solidFill>
          <a:ln/>
        </p:spPr>
      </p:sp>
      <p:sp>
        <p:nvSpPr>
          <p:cNvPr id="28" name="Shape 25"/>
          <p:cNvSpPr/>
          <p:nvPr/>
        </p:nvSpPr>
        <p:spPr>
          <a:xfrm>
            <a:off x="1664970" y="6025896"/>
            <a:ext cx="67285" cy="91440"/>
          </a:xfrm>
          <a:prstGeom prst="rect">
            <a:avLst/>
          </a:prstGeom>
          <a:solidFill>
            <a:srgbClr val="FF6280"/>
          </a:solidFill>
          <a:ln/>
        </p:spPr>
      </p:sp>
      <p:sp>
        <p:nvSpPr>
          <p:cNvPr id="29" name="Shape 26"/>
          <p:cNvSpPr/>
          <p:nvPr/>
        </p:nvSpPr>
        <p:spPr>
          <a:xfrm>
            <a:off x="1728597" y="6025896"/>
            <a:ext cx="67285" cy="91440"/>
          </a:xfrm>
          <a:prstGeom prst="rect">
            <a:avLst/>
          </a:prstGeom>
          <a:solidFill>
            <a:srgbClr val="FF2E38"/>
          </a:solidFill>
          <a:ln/>
        </p:spPr>
      </p:sp>
      <p:sp>
        <p:nvSpPr>
          <p:cNvPr id="30" name="Text 27"/>
          <p:cNvSpPr/>
          <p:nvPr/>
        </p:nvSpPr>
        <p:spPr>
          <a:xfrm>
            <a:off x="265176" y="6126480"/>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537301" y="6126480"/>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903793" y="6126480"/>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331366" y="6126480"/>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81328" y="6126480"/>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46888" y="6254496"/>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sp>
        <p:nvSpPr>
          <p:cNvPr id="36" name="Text 3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- 12:02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11/10 12:02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11/10 12:02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11/10 (rodada 11/10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00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2026-10-11T12:03:40Z</dcterms:created>
  <dcterms:modified xsi:type="dcterms:W3CDTF">2026-10-11T12:03:40Z</dcterms:modified>
</cp:coreProperties>
</file>