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29" d="100"/>
          <a:sy n="129" d="100"/>
        </p:scale>
        <p:origin x="1104"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445677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960120"/>
            <a:ext cx="8229600" cy="822960"/>
          </a:xfrm>
          <a:prstGeom prst="rect">
            <a:avLst/>
          </a:prstGeom>
          <a:noFill/>
          <a:ln/>
          <a:effectLst>
            <a:outerShdw blurRad="50800" dist="25400" dir="2700000" algn="bl" rotWithShape="0">
              <a:srgbClr val="000000">
                <a:alpha val="70000"/>
              </a:srgbClr>
            </a:outerShdw>
          </a:effectLst>
        </p:spPr>
        <p:txBody>
          <a:bodyPr wrap="square" rtlCol="0" anchor="ctr"/>
          <a:lstStyle/>
          <a:p>
            <a:pPr marL="0" indent="0" algn="ctr">
              <a:buNone/>
            </a:pPr>
            <a:r>
              <a:rPr lang="en-US" sz="3400" b="1" dirty="0">
                <a:solidFill>
                  <a:srgbClr val="FFFFFF"/>
                </a:solidFill>
              </a:rPr>
              <a:t>BRIEFING REGIONAL DIÁRIO</a:t>
            </a:r>
            <a:endParaRPr lang="en-US" sz="3400" dirty="0"/>
          </a:p>
        </p:txBody>
      </p:sp>
      <p:sp>
        <p:nvSpPr>
          <p:cNvPr id="3" name="Text 1"/>
          <p:cNvSpPr/>
          <p:nvPr/>
        </p:nvSpPr>
        <p:spPr>
          <a:xfrm>
            <a:off x="722376" y="2928366"/>
            <a:ext cx="7680960" cy="411480"/>
          </a:xfrm>
          <a:prstGeom prst="rect">
            <a:avLst/>
          </a:prstGeom>
          <a:noFill/>
          <a:ln/>
        </p:spPr>
        <p:txBody>
          <a:bodyPr wrap="square" rtlCol="0" anchor="ctr"/>
          <a:lstStyle/>
          <a:p>
            <a:pPr marL="0" indent="0">
              <a:buNone/>
            </a:pPr>
            <a:r>
              <a:rPr lang="en-US" sz="1800" dirty="0">
                <a:solidFill>
                  <a:srgbClr val="FFFFFF"/>
                </a:solidFill>
              </a:rPr>
              <a:t>Confeccionado em: 14/10/2026</a:t>
            </a:r>
            <a:endParaRPr lang="en-US" sz="1800" dirty="0"/>
          </a:p>
        </p:txBody>
      </p:sp>
      <p:sp>
        <p:nvSpPr>
          <p:cNvPr id="4" name="Text 2"/>
          <p:cNvSpPr/>
          <p:nvPr/>
        </p:nvSpPr>
        <p:spPr>
          <a:xfrm>
            <a:off x="722376" y="4025646"/>
            <a:ext cx="7680960" cy="411480"/>
          </a:xfrm>
          <a:prstGeom prst="rect">
            <a:avLst/>
          </a:prstGeom>
          <a:noFill/>
          <a:ln/>
        </p:spPr>
        <p:txBody>
          <a:bodyPr wrap="square" rtlCol="0" anchor="ctr"/>
          <a:lstStyle/>
          <a:p>
            <a:pPr marL="0" indent="0">
              <a:buNone/>
            </a:pPr>
            <a:r>
              <a:rPr lang="en-US" sz="2000" b="1" dirty="0">
                <a:solidFill>
                  <a:srgbClr val="FFFFFF"/>
                </a:solidFill>
              </a:rPr>
              <a:t>Confeccionado por: 2S YASMIN</a:t>
            </a:r>
            <a:endParaRPr lang="en-US" sz="2000" dirty="0"/>
          </a:p>
        </p:txBody>
      </p:sp>
      <p:sp>
        <p:nvSpPr>
          <p:cNvPr id="5" name="Text 3"/>
          <p:cNvSpPr/>
          <p:nvPr/>
        </p:nvSpPr>
        <p:spPr>
          <a:xfrm>
            <a:off x="722376" y="4528566"/>
            <a:ext cx="7680960" cy="411480"/>
          </a:xfrm>
          <a:prstGeom prst="rect">
            <a:avLst/>
          </a:prstGeom>
          <a:noFill/>
          <a:ln/>
        </p:spPr>
        <p:txBody>
          <a:bodyPr wrap="square" rtlCol="0" anchor="ctr"/>
          <a:lstStyle/>
          <a:p>
            <a:pPr marL="0" indent="0">
              <a:buNone/>
            </a:pPr>
            <a:r>
              <a:rPr lang="en-US" sz="2000" b="1" dirty="0">
                <a:solidFill>
                  <a:srgbClr val="FFFFFF"/>
                </a:solidFill>
              </a:rPr>
              <a:t>Previsor: TEN FIGUEIREDO</a:t>
            </a:r>
            <a:endParaRPr lang="en-US" sz="2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0A1C3D"/>
        </a:solidFill>
        <a:effectLst/>
      </p:bgPr>
    </p:bg>
    <p:spTree>
      <p:nvGrpSpPr>
        <p:cNvPr id="1" name=""/>
        <p:cNvGrpSpPr/>
        <p:nvPr/>
      </p:nvGrpSpPr>
      <p:grpSpPr>
        <a:xfrm>
          <a:off x="0" y="0"/>
          <a:ext cx="0" cy="0"/>
          <a:chOff x="0" y="0"/>
          <a:chExt cx="0" cy="0"/>
        </a:xfrm>
      </p:grpSpPr>
      <p:sp>
        <p:nvSpPr>
          <p:cNvPr id="2" name="Text 0"/>
          <p:cNvSpPr/>
          <p:nvPr/>
        </p:nvSpPr>
        <p:spPr>
          <a:xfrm>
            <a:off x="457200" y="320040"/>
            <a:ext cx="8229600" cy="548640"/>
          </a:xfrm>
          <a:prstGeom prst="rect">
            <a:avLst/>
          </a:prstGeom>
          <a:noFill/>
          <a:ln/>
        </p:spPr>
        <p:txBody>
          <a:bodyPr wrap="square" rtlCol="0" anchor="ctr"/>
          <a:lstStyle/>
          <a:p>
            <a:pPr marL="0" indent="0" algn="ctr">
              <a:buNone/>
            </a:pPr>
            <a:r>
              <a:rPr lang="en-US" sz="2200" b="1" dirty="0">
                <a:solidFill>
                  <a:srgbClr val="CFE0FF"/>
                </a:solidFill>
              </a:rPr>
              <a:t>PREVISÃO PARA AS REGIÕES</a:t>
            </a:r>
            <a:endParaRPr lang="en-US" sz="2200" dirty="0"/>
          </a:p>
        </p:txBody>
      </p:sp>
      <p:sp>
        <p:nvSpPr>
          <p:cNvPr id="3" name="Text 1"/>
          <p:cNvSpPr/>
          <p:nvPr/>
        </p:nvSpPr>
        <p:spPr>
          <a:xfrm>
            <a:off x="640080" y="1051560"/>
            <a:ext cx="7863840" cy="5394960"/>
          </a:xfrm>
          <a:prstGeom prst="rect">
            <a:avLst/>
          </a:prstGeom>
          <a:noFill/>
          <a:ln/>
        </p:spPr>
        <p:txBody>
          <a:bodyPr wrap="square" rtlCol="0" anchor="t">
            <a:normAutofit/>
          </a:bodyPr>
          <a:lstStyle/>
          <a:p>
            <a:pPr marL="0" indent="0" algn="just">
              <a:lnSpc>
                <a:spcPct val="150000"/>
              </a:lnSpc>
              <a:buNone/>
            </a:pPr>
            <a:r>
              <a:rPr lang="en-US" sz="1543" b="1" dirty="0">
                <a:solidFill>
                  <a:srgbClr val="9FD0FF"/>
                </a:solidFill>
              </a:rPr>
              <a:t>REGIÃO SUL: </a:t>
            </a:r>
            <a:r>
              <a:rPr lang="en-US" sz="1543" dirty="0">
                <a:solidFill>
                  <a:srgbClr val="FFFFFF"/>
                </a:solidFill>
              </a:rPr>
              <a:t>Céu nublado a parcialmente para a maior parte da região. No norte do RS ao PR, áreas de instabilidade favorecem a ocorrência de trovoadas com pancadas de chuva, que localmente poderão ser fortes e acompanhadas de rajadas de vento.</a:t>
            </a:r>
            <a:endParaRPr lang="en-US" sz="1543" dirty="0"/>
          </a:p>
          <a:p>
            <a:pPr marL="0" indent="0" algn="just">
              <a:lnSpc>
                <a:spcPct val="150000"/>
              </a:lnSpc>
              <a:buNone/>
            </a:pPr>
            <a:r>
              <a:rPr lang="en-US" sz="1543" b="1" dirty="0">
                <a:solidFill>
                  <a:srgbClr val="9FD0FF"/>
                </a:solidFill>
              </a:rPr>
              <a:t>REGIÃO SUDESTE: </a:t>
            </a:r>
            <a:r>
              <a:rPr lang="en-US" sz="1543" dirty="0">
                <a:solidFill>
                  <a:srgbClr val="FFFFFF"/>
                </a:solidFill>
              </a:rPr>
              <a:t>Áreas de instabilidade deslocam-se sobre o estado de SP desde o início do dia causando trovoadas e pancadas de chuva. Ao longo do dia as trovoadas intensificam-se, atingido o centro-sul de MG, RJ e extremo sul do ES.</a:t>
            </a:r>
            <a:endParaRPr lang="en-US" sz="1543" dirty="0"/>
          </a:p>
          <a:p>
            <a:pPr marL="0" indent="0" algn="just">
              <a:lnSpc>
                <a:spcPct val="150000"/>
              </a:lnSpc>
              <a:buNone/>
            </a:pPr>
            <a:r>
              <a:rPr lang="en-US" sz="1543" b="1" dirty="0">
                <a:solidFill>
                  <a:srgbClr val="9FD0FF"/>
                </a:solidFill>
              </a:rPr>
              <a:t>REGIÃO CENTRO-OESTE: </a:t>
            </a:r>
            <a:r>
              <a:rPr lang="en-US" sz="1543" dirty="0">
                <a:solidFill>
                  <a:srgbClr val="FFFFFF"/>
                </a:solidFill>
              </a:rPr>
              <a:t>Tempo instável principalmente sobre o MS, onde são esperadas trovoadas com pancadas de chuva desde o início do período. Nas demais áreas, sol com aumento de nebulosidade ao longo do dia e pancadas de chuvas com trovoadas isoladas entre final da tarde e começo da noite.</a:t>
            </a:r>
            <a:endParaRPr lang="en-US" sz="1543" dirty="0"/>
          </a:p>
          <a:p>
            <a:pPr marL="0" indent="0" algn="just">
              <a:lnSpc>
                <a:spcPct val="150000"/>
              </a:lnSpc>
              <a:buNone/>
            </a:pPr>
            <a:r>
              <a:rPr lang="en-US" sz="1543" b="1" dirty="0">
                <a:solidFill>
                  <a:srgbClr val="9FD0FF"/>
                </a:solidFill>
              </a:rPr>
              <a:t>REGIÃO NORDESTE: </a:t>
            </a:r>
            <a:r>
              <a:rPr lang="en-US" sz="1543" dirty="0">
                <a:solidFill>
                  <a:srgbClr val="FFFFFF"/>
                </a:solidFill>
              </a:rPr>
              <a:t>Possibilidade de trovoadas isoladas no extremo sul/sudoeste da região. Demais áreas, sol entre poucas nuvens. Faixas litorâneas norte e leste com ventos de 15 a 20kt.</a:t>
            </a:r>
            <a:endParaRPr lang="en-US" sz="1543" dirty="0"/>
          </a:p>
          <a:p>
            <a:pPr marL="0" indent="0" algn="just">
              <a:lnSpc>
                <a:spcPct val="150000"/>
              </a:lnSpc>
              <a:buNone/>
            </a:pPr>
            <a:r>
              <a:rPr lang="en-US" sz="1543" b="1" dirty="0">
                <a:solidFill>
                  <a:srgbClr val="9FD0FF"/>
                </a:solidFill>
              </a:rPr>
              <a:t>REGIÃO NORTE: </a:t>
            </a:r>
            <a:r>
              <a:rPr lang="en-US" sz="1543" dirty="0">
                <a:solidFill>
                  <a:srgbClr val="FFFFFF"/>
                </a:solidFill>
              </a:rPr>
              <a:t>Trovoadas com pancadas de chuva concentradas na faixa oeste/sudoeste da região. Possiblidade de restrição de visibilidade na faixa central devido fumaça. Faixa leste/litorânea entre AP e PA com pancadas isoladas de chuva no final tarde.</a:t>
            </a:r>
            <a:endParaRPr lang="en-US" sz="1543"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0A1C3D"/>
        </a:solidFill>
        <a:effectLst/>
      </p:bgPr>
    </p:bg>
    <p:spTree>
      <p:nvGrpSpPr>
        <p:cNvPr id="1" name=""/>
        <p:cNvGrpSpPr/>
        <p:nvPr/>
      </p:nvGrpSpPr>
      <p:grpSpPr>
        <a:xfrm>
          <a:off x="0" y="0"/>
          <a:ext cx="0" cy="0"/>
          <a:chOff x="0" y="0"/>
          <a:chExt cx="0" cy="0"/>
        </a:xfrm>
      </p:grpSpPr>
      <p:sp>
        <p:nvSpPr>
          <p:cNvPr id="2" name="Text 0"/>
          <p:cNvSpPr/>
          <p:nvPr/>
        </p:nvSpPr>
        <p:spPr>
          <a:xfrm>
            <a:off x="457200" y="274320"/>
            <a:ext cx="8229600" cy="457200"/>
          </a:xfrm>
          <a:prstGeom prst="rect">
            <a:avLst/>
          </a:prstGeom>
          <a:noFill/>
          <a:ln/>
        </p:spPr>
        <p:txBody>
          <a:bodyPr wrap="square" rtlCol="0" anchor="ctr"/>
          <a:lstStyle/>
          <a:p>
            <a:pPr marL="0" indent="0" algn="ctr">
              <a:buNone/>
            </a:pPr>
            <a:r>
              <a:rPr lang="en-US" sz="1800" b="1" dirty="0">
                <a:solidFill>
                  <a:srgbClr val="FFFFFF"/>
                </a:solidFill>
              </a:rPr>
              <a:t>BRIEFING REGIONAL DIÁRIO</a:t>
            </a:r>
            <a:endParaRPr lang="en-US" sz="1800" dirty="0"/>
          </a:p>
        </p:txBody>
      </p:sp>
      <p:sp>
        <p:nvSpPr>
          <p:cNvPr id="3" name="Shape 1"/>
          <p:cNvSpPr/>
          <p:nvPr/>
        </p:nvSpPr>
        <p:spPr>
          <a:xfrm>
            <a:off x="274320" y="960120"/>
            <a:ext cx="2834640" cy="5577840"/>
          </a:xfrm>
          <a:prstGeom prst="roundRect">
            <a:avLst>
              <a:gd name="adj" fmla="val 1935"/>
            </a:avLst>
          </a:prstGeom>
          <a:solidFill>
            <a:srgbClr val="0E2038"/>
          </a:solidFill>
          <a:ln w="12700">
            <a:solidFill>
              <a:srgbClr val="2E4E7A"/>
            </a:solidFill>
            <a:prstDash val="solid"/>
          </a:ln>
        </p:spPr>
      </p:sp>
      <p:sp>
        <p:nvSpPr>
          <p:cNvPr id="4" name="Text 2"/>
          <p:cNvSpPr/>
          <p:nvPr/>
        </p:nvSpPr>
        <p:spPr>
          <a:xfrm>
            <a:off x="365760" y="1051560"/>
            <a:ext cx="2651760" cy="457200"/>
          </a:xfrm>
          <a:prstGeom prst="rect">
            <a:avLst/>
          </a:prstGeom>
          <a:noFill/>
          <a:ln/>
        </p:spPr>
        <p:txBody>
          <a:bodyPr wrap="square" rtlCol="0" anchor="ctr"/>
          <a:lstStyle/>
          <a:p>
            <a:pPr marL="0" indent="0" algn="ctr">
              <a:buNone/>
            </a:pPr>
            <a:r>
              <a:rPr lang="en-US" sz="1250" b="1" dirty="0">
                <a:solidFill>
                  <a:srgbClr val="CFE0FF"/>
                </a:solidFill>
              </a:rPr>
              <a:t>SIGMET em vigor</a:t>
            </a:r>
            <a:endParaRPr lang="en-US" sz="1250" dirty="0"/>
          </a:p>
        </p:txBody>
      </p:sp>
      <p:sp>
        <p:nvSpPr>
          <p:cNvPr id="5" name="Text 3"/>
          <p:cNvSpPr/>
          <p:nvPr/>
        </p:nvSpPr>
        <p:spPr>
          <a:xfrm>
            <a:off x="411480" y="1554480"/>
            <a:ext cx="2560320" cy="5029200"/>
          </a:xfrm>
          <a:prstGeom prst="rect">
            <a:avLst/>
          </a:prstGeom>
          <a:noFill/>
          <a:ln/>
        </p:spPr>
        <p:txBody>
          <a:bodyPr wrap="square" rtlCol="0" anchor="t"/>
          <a:lstStyle/>
          <a:p>
            <a:pPr marL="0" indent="0" algn="l">
              <a:buNone/>
            </a:pPr>
            <a:r>
              <a:rPr lang="en-US" sz="1200" dirty="0">
                <a:solidFill>
                  <a:srgbClr val="FFFFFF"/>
                </a:solidFill>
              </a:rPr>
              <a:t>SBAO: 8, 11, 12, 13</a:t>
            </a:r>
            <a:endParaRPr lang="en-US" sz="1200" dirty="0"/>
          </a:p>
          <a:p>
            <a:pPr marL="0" indent="0" algn="l">
              <a:buNone/>
            </a:pPr>
            <a:r>
              <a:rPr lang="en-US" sz="1200" dirty="0">
                <a:solidFill>
                  <a:srgbClr val="FFFFFF"/>
                </a:solidFill>
              </a:rPr>
              <a:t>SBAZ: 19, 20, 23, 24</a:t>
            </a:r>
            <a:endParaRPr lang="en-US" sz="1200" dirty="0"/>
          </a:p>
          <a:p>
            <a:pPr marL="0" indent="0" algn="l">
              <a:buNone/>
            </a:pPr>
            <a:r>
              <a:rPr lang="en-US" sz="1200" dirty="0">
                <a:solidFill>
                  <a:srgbClr val="FFFFFF"/>
                </a:solidFill>
              </a:rPr>
              <a:t>SBBS: 23, 24, 22, 21</a:t>
            </a:r>
            <a:endParaRPr lang="en-US" sz="1200" dirty="0"/>
          </a:p>
          <a:p>
            <a:pPr marL="0" indent="0" algn="l">
              <a:buNone/>
            </a:pPr>
            <a:r>
              <a:rPr lang="en-US" sz="1200" dirty="0">
                <a:solidFill>
                  <a:srgbClr val="FFFFFF"/>
                </a:solidFill>
              </a:rPr>
              <a:t>SBCW: 24, 23, 26, 27, 29, 30</a:t>
            </a:r>
            <a:endParaRPr lang="en-US" sz="1200" dirty="0"/>
          </a:p>
          <a:p>
            <a:pPr marL="0" indent="0" algn="l">
              <a:buNone/>
            </a:pPr>
            <a:r>
              <a:rPr lang="en-US" sz="1200" dirty="0">
                <a:solidFill>
                  <a:srgbClr val="FFFFFF"/>
                </a:solidFill>
              </a:rPr>
              <a:t>SBRE: 2</a:t>
            </a:r>
            <a:endParaRPr lang="en-US" sz="1200" dirty="0"/>
          </a:p>
        </p:txBody>
      </p:sp>
      <p:sp>
        <p:nvSpPr>
          <p:cNvPr id="6" name="Shape 4"/>
          <p:cNvSpPr/>
          <p:nvPr/>
        </p:nvSpPr>
        <p:spPr>
          <a:xfrm>
            <a:off x="3200400" y="960120"/>
            <a:ext cx="2834640" cy="5577840"/>
          </a:xfrm>
          <a:prstGeom prst="roundRect">
            <a:avLst>
              <a:gd name="adj" fmla="val 1935"/>
            </a:avLst>
          </a:prstGeom>
          <a:solidFill>
            <a:srgbClr val="0E2038"/>
          </a:solidFill>
          <a:ln w="12700">
            <a:solidFill>
              <a:srgbClr val="2E4E7A"/>
            </a:solidFill>
            <a:prstDash val="solid"/>
          </a:ln>
        </p:spPr>
      </p:sp>
      <p:sp>
        <p:nvSpPr>
          <p:cNvPr id="7" name="Text 5"/>
          <p:cNvSpPr/>
          <p:nvPr/>
        </p:nvSpPr>
        <p:spPr>
          <a:xfrm>
            <a:off x="3291840" y="1051560"/>
            <a:ext cx="2651760" cy="457200"/>
          </a:xfrm>
          <a:prstGeom prst="rect">
            <a:avLst/>
          </a:prstGeom>
          <a:noFill/>
          <a:ln/>
        </p:spPr>
        <p:txBody>
          <a:bodyPr wrap="square" rtlCol="0" anchor="ctr"/>
          <a:lstStyle/>
          <a:p>
            <a:pPr marL="0" indent="0" algn="ctr">
              <a:buNone/>
            </a:pPr>
            <a:r>
              <a:rPr lang="en-US" sz="1250" b="1" dirty="0">
                <a:solidFill>
                  <a:srgbClr val="CFE0FF"/>
                </a:solidFill>
              </a:rPr>
              <a:t>Localidades com evento severo</a:t>
            </a:r>
            <a:endParaRPr lang="en-US" sz="1250" dirty="0"/>
          </a:p>
        </p:txBody>
      </p:sp>
      <p:sp>
        <p:nvSpPr>
          <p:cNvPr id="8" name="Text 6"/>
          <p:cNvSpPr/>
          <p:nvPr/>
        </p:nvSpPr>
        <p:spPr>
          <a:xfrm>
            <a:off x="3337560" y="1554480"/>
            <a:ext cx="2560320" cy="5029200"/>
          </a:xfrm>
          <a:prstGeom prst="rect">
            <a:avLst/>
          </a:prstGeom>
          <a:noFill/>
          <a:ln/>
        </p:spPr>
        <p:txBody>
          <a:bodyPr wrap="square" rtlCol="0" anchor="t"/>
          <a:lstStyle/>
          <a:p>
            <a:pPr marL="0" indent="0" algn="ctr">
              <a:buNone/>
            </a:pPr>
            <a:r>
              <a:rPr lang="en-US" sz="1200" dirty="0">
                <a:solidFill>
                  <a:srgbClr val="FFFFFF"/>
                </a:solidFill>
              </a:rPr>
              <a:t>SBMN   SBCC   SBGV   SBBH   SBCF   SBIP   SBPJ   SBYS   SBAQ   SBBP   SBGP   SBJD   SBKP   SBSJ   SBRP   SBSR   SBUL   SBUR   SBVG   SDAM   SBML   SBBU   SBAE   SBAU   SBPF   SBCH   SBJV   SBCT   SBBI   SBFI   SBPG   SSGG   SBPO   SBCA   SBTD   SBPP   SBDB   SBDO   SBCG   SBCR   SBTG   SBMG   SBLO   SBDN   SBSP   SBMT   SBGR   SBST   SBTA   SBGW   SBSC   SBJR   SBAF   SBRJ   SBGL   SBZM   SBES   SBCB   SBME   SBCP   SBFS   SDCO   SBJH</a:t>
            </a:r>
            <a:endParaRPr lang="en-US" sz="1200" dirty="0"/>
          </a:p>
        </p:txBody>
      </p:sp>
      <p:sp>
        <p:nvSpPr>
          <p:cNvPr id="9" name="Shape 7"/>
          <p:cNvSpPr/>
          <p:nvPr/>
        </p:nvSpPr>
        <p:spPr>
          <a:xfrm>
            <a:off x="6126480" y="960120"/>
            <a:ext cx="2834640" cy="5577840"/>
          </a:xfrm>
          <a:prstGeom prst="roundRect">
            <a:avLst>
              <a:gd name="adj" fmla="val 1935"/>
            </a:avLst>
          </a:prstGeom>
          <a:solidFill>
            <a:srgbClr val="0E2038"/>
          </a:solidFill>
          <a:ln w="12700">
            <a:solidFill>
              <a:srgbClr val="2E4E7A"/>
            </a:solidFill>
            <a:prstDash val="solid"/>
          </a:ln>
        </p:spPr>
      </p:sp>
      <p:sp>
        <p:nvSpPr>
          <p:cNvPr id="10" name="Text 8"/>
          <p:cNvSpPr/>
          <p:nvPr/>
        </p:nvSpPr>
        <p:spPr>
          <a:xfrm>
            <a:off x="6217920" y="1051560"/>
            <a:ext cx="2651760" cy="457200"/>
          </a:xfrm>
          <a:prstGeom prst="rect">
            <a:avLst/>
          </a:prstGeom>
          <a:noFill/>
          <a:ln/>
        </p:spPr>
        <p:txBody>
          <a:bodyPr wrap="square" rtlCol="0" anchor="ctr"/>
          <a:lstStyle/>
          <a:p>
            <a:pPr marL="0" indent="0" algn="ctr">
              <a:buNone/>
            </a:pPr>
            <a:r>
              <a:rPr lang="en-US" sz="1250" b="1" dirty="0">
                <a:solidFill>
                  <a:srgbClr val="CFE0FF"/>
                </a:solidFill>
              </a:rPr>
              <a:t>Vento forte (≥ 21 KT / rajada)</a:t>
            </a:r>
            <a:endParaRPr lang="en-US" sz="1250" dirty="0"/>
          </a:p>
        </p:txBody>
      </p:sp>
      <p:sp>
        <p:nvSpPr>
          <p:cNvPr id="11" name="Text 9"/>
          <p:cNvSpPr/>
          <p:nvPr/>
        </p:nvSpPr>
        <p:spPr>
          <a:xfrm>
            <a:off x="6263640" y="1554480"/>
            <a:ext cx="2560320" cy="5029200"/>
          </a:xfrm>
          <a:prstGeom prst="rect">
            <a:avLst/>
          </a:prstGeom>
          <a:noFill/>
          <a:ln/>
        </p:spPr>
        <p:txBody>
          <a:bodyPr wrap="square" rtlCol="0" anchor="t"/>
          <a:lstStyle/>
          <a:p>
            <a:pPr marL="0" indent="0" algn="ctr">
              <a:buNone/>
            </a:pPr>
            <a:r>
              <a:rPr lang="en-US" sz="1200" dirty="0">
                <a:solidFill>
                  <a:srgbClr val="FFFFFF"/>
                </a:solidFill>
              </a:rPr>
              <a:t>SBSG   SBPS   SBPA   SBCO   SBPK   SBBG   SBSM   SBFZ   SBNT   SBSG</a:t>
            </a:r>
            <a:endParaRPr lang="en-US" sz="1200" dirty="0"/>
          </a:p>
        </p:txBody>
      </p:sp>
      <p:sp>
        <p:nvSpPr>
          <p:cNvPr id="12" name="Text 10"/>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0A1C3D"/>
        </a:solidFill>
        <a:effectLst/>
      </p:bgPr>
    </p:bg>
    <p:spTree>
      <p:nvGrpSpPr>
        <p:cNvPr id="1" name=""/>
        <p:cNvGrpSpPr/>
        <p:nvPr/>
      </p:nvGrpSpPr>
      <p:grpSpPr>
        <a:xfrm>
          <a:off x="0" y="0"/>
          <a:ext cx="0" cy="0"/>
          <a:chOff x="0" y="0"/>
          <a:chExt cx="0" cy="0"/>
        </a:xfrm>
      </p:grpSpPr>
      <p:sp>
        <p:nvSpPr>
          <p:cNvPr id="2" name="Text 0"/>
          <p:cNvSpPr/>
          <p:nvPr/>
        </p:nvSpPr>
        <p:spPr>
          <a:xfrm>
            <a:off x="457200" y="228600"/>
            <a:ext cx="8229600" cy="457200"/>
          </a:xfrm>
          <a:prstGeom prst="rect">
            <a:avLst/>
          </a:prstGeom>
          <a:noFill/>
          <a:ln/>
        </p:spPr>
        <p:txBody>
          <a:bodyPr wrap="square" rtlCol="0" anchor="ctr"/>
          <a:lstStyle/>
          <a:p>
            <a:pPr marL="0" indent="0" algn="ctr">
              <a:buNone/>
            </a:pPr>
            <a:r>
              <a:rPr lang="en-US" sz="1800" b="1" dirty="0">
                <a:solidFill>
                  <a:srgbClr val="FFFFFF"/>
                </a:solidFill>
              </a:rPr>
              <a:t>BRIEFING REGIONAL DIÁRIO</a:t>
            </a:r>
            <a:endParaRPr lang="en-US" sz="1800" dirty="0"/>
          </a:p>
        </p:txBody>
      </p:sp>
      <p:pic>
        <p:nvPicPr>
          <p:cNvPr id="3" name="Image 0" descr="preencoded.png"/>
          <p:cNvPicPr>
            <a:picLocks noChangeAspect="1"/>
          </p:cNvPicPr>
          <p:nvPr/>
        </p:nvPicPr>
        <p:blipFill>
          <a:blip r:embed="rId3"/>
          <a:stretch>
            <a:fillRect/>
          </a:stretch>
        </p:blipFill>
        <p:spPr>
          <a:xfrm>
            <a:off x="3657600" y="1188720"/>
            <a:ext cx="5257800" cy="4807575"/>
          </a:xfrm>
          <a:prstGeom prst="rect">
            <a:avLst/>
          </a:prstGeom>
        </p:spPr>
      </p:pic>
      <p:sp>
        <p:nvSpPr>
          <p:cNvPr id="4" name="Text 1"/>
          <p:cNvSpPr/>
          <p:nvPr/>
        </p:nvSpPr>
        <p:spPr>
          <a:xfrm>
            <a:off x="320040" y="1188720"/>
            <a:ext cx="2926080" cy="365760"/>
          </a:xfrm>
          <a:prstGeom prst="rect">
            <a:avLst/>
          </a:prstGeom>
          <a:noFill/>
          <a:ln/>
        </p:spPr>
        <p:txBody>
          <a:bodyPr wrap="square" rtlCol="0" anchor="ctr"/>
          <a:lstStyle/>
          <a:p>
            <a:pPr marL="0" indent="0">
              <a:buNone/>
            </a:pPr>
            <a:r>
              <a:rPr lang="en-US" sz="1300" b="1" dirty="0">
                <a:solidFill>
                  <a:srgbClr val="FFD7D7"/>
                </a:solidFill>
              </a:rPr>
              <a:t>RESTRIÇÕES · METAR 14/10 12:02 UTC</a:t>
            </a:r>
            <a:endParaRPr lang="en-US" sz="1300" dirty="0"/>
          </a:p>
        </p:txBody>
      </p:sp>
      <p:sp>
        <p:nvSpPr>
          <p:cNvPr id="5" name="Text 2"/>
          <p:cNvSpPr/>
          <p:nvPr/>
        </p:nvSpPr>
        <p:spPr>
          <a:xfrm>
            <a:off x="320040" y="1691640"/>
            <a:ext cx="2971800" cy="3017520"/>
          </a:xfrm>
          <a:prstGeom prst="rect">
            <a:avLst/>
          </a:prstGeom>
          <a:noFill/>
          <a:ln/>
        </p:spPr>
        <p:txBody>
          <a:bodyPr wrap="square" rtlCol="0" anchor="t"/>
          <a:lstStyle/>
          <a:p>
            <a:pPr marL="0" indent="0" algn="l">
              <a:lnSpc>
                <a:spcPct val="110000"/>
              </a:lnSpc>
              <a:buNone/>
            </a:pPr>
            <a:r>
              <a:rPr lang="en-US" sz="1200" b="1" dirty="0">
                <a:solidFill>
                  <a:srgbClr val="9FD0FF"/>
                </a:solidFill>
              </a:rPr>
              <a:t>1 - Restrições de teto: </a:t>
            </a:r>
            <a:r>
              <a:rPr lang="en-US" sz="1200" dirty="0">
                <a:solidFill>
                  <a:srgbClr val="FFFFFF"/>
                </a:solidFill>
              </a:rPr>
              <a:t>SBCT, SBJV, SBPF</a:t>
            </a:r>
            <a:endParaRPr lang="en-US" sz="1200" dirty="0"/>
          </a:p>
          <a:p>
            <a:pPr marL="0" indent="0" algn="l">
              <a:lnSpc>
                <a:spcPct val="110000"/>
              </a:lnSpc>
              <a:buNone/>
            </a:pPr>
            <a:r>
              <a:rPr lang="en-US" sz="1200" b="1" dirty="0">
                <a:solidFill>
                  <a:srgbClr val="9FD0FF"/>
                </a:solidFill>
              </a:rPr>
              <a:t>2 - Restrições de visibilidade: </a:t>
            </a:r>
            <a:r>
              <a:rPr lang="en-US" sz="1200" dirty="0">
                <a:solidFill>
                  <a:srgbClr val="FFFFFF"/>
                </a:solidFill>
              </a:rPr>
              <a:t>SBEG</a:t>
            </a:r>
            <a:endParaRPr lang="en-US" sz="1200" dirty="0"/>
          </a:p>
          <a:p>
            <a:pPr marL="0" indent="0" algn="l">
              <a:lnSpc>
                <a:spcPct val="110000"/>
              </a:lnSpc>
              <a:buNone/>
            </a:pPr>
            <a:r>
              <a:rPr lang="en-US" sz="1200" b="1" dirty="0">
                <a:solidFill>
                  <a:srgbClr val="9FD0FF"/>
                </a:solidFill>
              </a:rPr>
              <a:t>3 - Restrições de teto/visibilidade: </a:t>
            </a:r>
            <a:r>
              <a:rPr lang="en-US" sz="1200" dirty="0">
                <a:solidFill>
                  <a:srgbClr val="FFFFFF"/>
                </a:solidFill>
              </a:rPr>
              <a:t>SBFI, SBPA</a:t>
            </a:r>
            <a:endParaRPr lang="en-US" sz="1200" dirty="0"/>
          </a:p>
        </p:txBody>
      </p:sp>
      <p:graphicFrame>
        <p:nvGraphicFramePr>
          <p:cNvPr id="6" name="Table 0"/>
          <p:cNvGraphicFramePr>
            <a:graphicFrameLocks noGrp="1"/>
          </p:cNvGraphicFramePr>
          <p:nvPr>
            <p:extLst>
              <p:ext uri="{D42A27DB-BD31-4B8C-83A1-F6EECF244321}">
                <p14:modId xmlns:p14="http://schemas.microsoft.com/office/powerpoint/2010/main" val="1579011935"/>
              </p:ext>
            </p:extLst>
          </p:nvPr>
        </p:nvGraphicFramePr>
        <p:xfrm>
          <a:off x="320040" y="4800600"/>
          <a:ext cx="3108960" cy="883920"/>
        </p:xfrm>
        <a:graphic>
          <a:graphicData uri="http://schemas.openxmlformats.org/drawingml/2006/table">
            <a:tbl>
              <a:tblPr/>
              <a:tblGrid>
                <a:gridCol w="237744">
                  <a:extLst>
                    <a:ext uri="{9D8B030D-6E8A-4147-A177-3AD203B41FA5}">
                      <a16:colId xmlns:a16="http://schemas.microsoft.com/office/drawing/2014/main" val="20000"/>
                    </a:ext>
                  </a:extLst>
                </a:gridCol>
                <a:gridCol w="841248">
                  <a:extLst>
                    <a:ext uri="{9D8B030D-6E8A-4147-A177-3AD203B41FA5}">
                      <a16:colId xmlns:a16="http://schemas.microsoft.com/office/drawing/2014/main" val="20001"/>
                    </a:ext>
                  </a:extLst>
                </a:gridCol>
                <a:gridCol w="2029968">
                  <a:extLst>
                    <a:ext uri="{9D8B030D-6E8A-4147-A177-3AD203B41FA5}">
                      <a16:colId xmlns:a16="http://schemas.microsoft.com/office/drawing/2014/main" val="20002"/>
                    </a:ext>
                  </a:extLst>
                </a:gridCol>
              </a:tblGrid>
              <a:tr h="0">
                <a:tc>
                  <a:txBody>
                    <a:bodyPr/>
                    <a:lstStyle/>
                    <a:p>
                      <a:pPr marL="0" indent="0">
                        <a:buNone/>
                      </a:pP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00B050"/>
                    </a:solidFill>
                  </a:tcPr>
                </a:tc>
                <a:tc>
                  <a:txBody>
                    <a:bodyPr/>
                    <a:lstStyle/>
                    <a:p>
                      <a:pPr marL="0" indent="0">
                        <a:buNone/>
                      </a:pPr>
                      <a:r>
                        <a:rPr lang="en-US" sz="1000" b="1" dirty="0">
                          <a:solidFill>
                            <a:srgbClr val="111111"/>
                          </a:solidFill>
                        </a:rPr>
                        <a:t>VFR</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marL="0" indent="0">
                        <a:buNone/>
                      </a:pPr>
                      <a:r>
                        <a:rPr lang="en-US" sz="1000" dirty="0">
                          <a:solidFill>
                            <a:srgbClr val="111111"/>
                          </a:solidFill>
                        </a:rPr>
                        <a:t>Vis ≥ 5.000 m e Teto ≥ 1.500 ft</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0">
                <a:tc>
                  <a:txBody>
                    <a:bodyPr/>
                    <a:lstStyle/>
                    <a:p>
                      <a:pPr marL="0" indent="0">
                        <a:buNone/>
                      </a:pP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00"/>
                    </a:solidFill>
                  </a:tcPr>
                </a:tc>
                <a:tc>
                  <a:txBody>
                    <a:bodyPr/>
                    <a:lstStyle/>
                    <a:p>
                      <a:pPr marL="0" indent="0">
                        <a:buNone/>
                      </a:pPr>
                      <a:r>
                        <a:rPr lang="en-US" sz="1000" b="1" dirty="0">
                          <a:solidFill>
                            <a:srgbClr val="111111"/>
                          </a:solidFill>
                        </a:rPr>
                        <a:t>IFR</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marL="0" indent="0">
                        <a:buNone/>
                      </a:pPr>
                      <a:r>
                        <a:rPr lang="en-US" sz="1000" dirty="0">
                          <a:solidFill>
                            <a:srgbClr val="111111"/>
                          </a:solidFill>
                        </a:rPr>
                        <a:t>Vis 1.500–5.000 m ou Teto 600–1.500 ft</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0">
                <a:tc>
                  <a:txBody>
                    <a:bodyPr/>
                    <a:lstStyle/>
                    <a:p>
                      <a:pPr marL="0" indent="0">
                        <a:buNone/>
                      </a:pP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0000"/>
                    </a:solidFill>
                  </a:tcPr>
                </a:tc>
                <a:tc>
                  <a:txBody>
                    <a:bodyPr/>
                    <a:lstStyle/>
                    <a:p>
                      <a:pPr marL="0" indent="0">
                        <a:buNone/>
                      </a:pPr>
                      <a:r>
                        <a:rPr lang="en-US" sz="1000" b="1" dirty="0">
                          <a:solidFill>
                            <a:srgbClr val="111111"/>
                          </a:solidFill>
                        </a:rPr>
                        <a:t>ABX MIN</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marL="0" indent="0">
                        <a:buNone/>
                      </a:pPr>
                      <a:r>
                        <a:rPr lang="en-US" sz="1000" dirty="0">
                          <a:solidFill>
                            <a:srgbClr val="111111"/>
                          </a:solidFill>
                        </a:rPr>
                        <a:t>Vis &lt; 1.500 m ou Teto &lt; 600 ft</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bl>
          </a:graphicData>
        </a:graphic>
      </p:graphicFrame>
      <p:sp>
        <p:nvSpPr>
          <p:cNvPr id="7" name="Text 3"/>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336956" y="205740"/>
            <a:ext cx="8470087" cy="6377940"/>
          </a:xfrm>
          <a:prstGeom prst="rect">
            <a:avLst/>
          </a:prstGeom>
        </p:spPr>
      </p:pic>
      <p:sp>
        <p:nvSpPr>
          <p:cNvPr id="3" name="Text 0"/>
          <p:cNvSpPr/>
          <p:nvPr/>
        </p:nvSpPr>
        <p:spPr>
          <a:xfrm>
            <a:off x="548640" y="342900"/>
            <a:ext cx="2173986"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900" b="1" dirty="0">
                <a:solidFill>
                  <a:srgbClr val="EAF1FB"/>
                </a:solidFill>
              </a:rPr>
              <a:t>Satélite — América do Sul</a:t>
            </a:r>
            <a:endParaRPr lang="en-US" sz="900" dirty="0"/>
          </a:p>
        </p:txBody>
      </p:sp>
      <p:sp>
        <p:nvSpPr>
          <p:cNvPr id="4" name="Shape 1"/>
          <p:cNvSpPr/>
          <p:nvPr/>
        </p:nvSpPr>
        <p:spPr>
          <a:xfrm>
            <a:off x="182880" y="5797296"/>
            <a:ext cx="1691640" cy="603504"/>
          </a:xfrm>
          <a:prstGeom prst="roundRect">
            <a:avLst>
              <a:gd name="adj" fmla="val 7576"/>
            </a:avLst>
          </a:prstGeom>
          <a:solidFill>
            <a:srgbClr val="000000">
              <a:alpha val="55000"/>
            </a:srgbClr>
          </a:solidFill>
          <a:ln/>
        </p:spPr>
      </p:sp>
      <p:sp>
        <p:nvSpPr>
          <p:cNvPr id="5" name="Text 2"/>
          <p:cNvSpPr/>
          <p:nvPr/>
        </p:nvSpPr>
        <p:spPr>
          <a:xfrm>
            <a:off x="246888" y="5824728"/>
            <a:ext cx="1563624" cy="201168"/>
          </a:xfrm>
          <a:prstGeom prst="rect">
            <a:avLst/>
          </a:prstGeom>
          <a:noFill/>
          <a:ln/>
        </p:spPr>
        <p:txBody>
          <a:bodyPr wrap="square" rtlCol="0" anchor="ctr"/>
          <a:lstStyle/>
          <a:p>
            <a:pPr marL="0" indent="0" algn="l">
              <a:buNone/>
            </a:pPr>
            <a:r>
              <a:rPr lang="en-US" sz="800" b="1" dirty="0">
                <a:solidFill>
                  <a:srgbClr val="EAF1FB"/>
                </a:solidFill>
              </a:rPr>
              <a:t>Realçada · topo (°C) aprox.</a:t>
            </a:r>
            <a:endParaRPr lang="en-US" sz="800" dirty="0"/>
          </a:p>
        </p:txBody>
      </p:sp>
      <p:sp>
        <p:nvSpPr>
          <p:cNvPr id="6" name="Shape 3"/>
          <p:cNvSpPr/>
          <p:nvPr/>
        </p:nvSpPr>
        <p:spPr>
          <a:xfrm>
            <a:off x="265176" y="6025896"/>
            <a:ext cx="67285" cy="91440"/>
          </a:xfrm>
          <a:prstGeom prst="rect">
            <a:avLst/>
          </a:prstGeom>
          <a:solidFill>
            <a:srgbClr val="FAA813"/>
          </a:solidFill>
          <a:ln/>
        </p:spPr>
      </p:sp>
      <p:sp>
        <p:nvSpPr>
          <p:cNvPr id="7" name="Shape 4"/>
          <p:cNvSpPr/>
          <p:nvPr/>
        </p:nvSpPr>
        <p:spPr>
          <a:xfrm>
            <a:off x="328803" y="6025896"/>
            <a:ext cx="67285" cy="91440"/>
          </a:xfrm>
          <a:prstGeom prst="rect">
            <a:avLst/>
          </a:prstGeom>
          <a:solidFill>
            <a:srgbClr val="FBB610"/>
          </a:solidFill>
          <a:ln/>
        </p:spPr>
      </p:sp>
      <p:sp>
        <p:nvSpPr>
          <p:cNvPr id="8" name="Shape 5"/>
          <p:cNvSpPr/>
          <p:nvPr/>
        </p:nvSpPr>
        <p:spPr>
          <a:xfrm>
            <a:off x="392430" y="6025896"/>
            <a:ext cx="67285" cy="91440"/>
          </a:xfrm>
          <a:prstGeom prst="rect">
            <a:avLst/>
          </a:prstGeom>
          <a:solidFill>
            <a:srgbClr val="FCC40D"/>
          </a:solidFill>
          <a:ln/>
        </p:spPr>
      </p:sp>
      <p:sp>
        <p:nvSpPr>
          <p:cNvPr id="9" name="Shape 6"/>
          <p:cNvSpPr/>
          <p:nvPr/>
        </p:nvSpPr>
        <p:spPr>
          <a:xfrm>
            <a:off x="456057" y="6025896"/>
            <a:ext cx="67285" cy="91440"/>
          </a:xfrm>
          <a:prstGeom prst="rect">
            <a:avLst/>
          </a:prstGeom>
          <a:solidFill>
            <a:srgbClr val="FDD20A"/>
          </a:solidFill>
          <a:ln/>
        </p:spPr>
      </p:sp>
      <p:sp>
        <p:nvSpPr>
          <p:cNvPr id="10" name="Shape 7"/>
          <p:cNvSpPr/>
          <p:nvPr/>
        </p:nvSpPr>
        <p:spPr>
          <a:xfrm>
            <a:off x="519684" y="6025896"/>
            <a:ext cx="67285" cy="91440"/>
          </a:xfrm>
          <a:prstGeom prst="rect">
            <a:avLst/>
          </a:prstGeom>
          <a:solidFill>
            <a:srgbClr val="FDE007"/>
          </a:solidFill>
          <a:ln/>
        </p:spPr>
      </p:sp>
      <p:sp>
        <p:nvSpPr>
          <p:cNvPr id="11" name="Shape 8"/>
          <p:cNvSpPr/>
          <p:nvPr/>
        </p:nvSpPr>
        <p:spPr>
          <a:xfrm>
            <a:off x="583311" y="6025896"/>
            <a:ext cx="67285" cy="91440"/>
          </a:xfrm>
          <a:prstGeom prst="rect">
            <a:avLst/>
          </a:prstGeom>
          <a:solidFill>
            <a:srgbClr val="FEEE04"/>
          </a:solidFill>
          <a:ln/>
        </p:spPr>
      </p:sp>
      <p:sp>
        <p:nvSpPr>
          <p:cNvPr id="12" name="Shape 9"/>
          <p:cNvSpPr/>
          <p:nvPr/>
        </p:nvSpPr>
        <p:spPr>
          <a:xfrm>
            <a:off x="646938" y="6025896"/>
            <a:ext cx="67285" cy="91440"/>
          </a:xfrm>
          <a:prstGeom prst="rect">
            <a:avLst/>
          </a:prstGeom>
          <a:solidFill>
            <a:srgbClr val="FFFC01"/>
          </a:solidFill>
          <a:ln/>
        </p:spPr>
      </p:sp>
      <p:sp>
        <p:nvSpPr>
          <p:cNvPr id="13" name="Shape 10"/>
          <p:cNvSpPr/>
          <p:nvPr/>
        </p:nvSpPr>
        <p:spPr>
          <a:xfrm>
            <a:off x="710565" y="6025896"/>
            <a:ext cx="67285" cy="91440"/>
          </a:xfrm>
          <a:prstGeom prst="rect">
            <a:avLst/>
          </a:prstGeom>
          <a:solidFill>
            <a:srgbClr val="D6F629"/>
          </a:solidFill>
          <a:ln/>
        </p:spPr>
      </p:sp>
      <p:sp>
        <p:nvSpPr>
          <p:cNvPr id="14" name="Shape 11"/>
          <p:cNvSpPr/>
          <p:nvPr/>
        </p:nvSpPr>
        <p:spPr>
          <a:xfrm>
            <a:off x="774192" y="6025896"/>
            <a:ext cx="67285" cy="91440"/>
          </a:xfrm>
          <a:prstGeom prst="rect">
            <a:avLst/>
          </a:prstGeom>
          <a:solidFill>
            <a:srgbClr val="A2EB5D"/>
          </a:solidFill>
          <a:ln/>
        </p:spPr>
      </p:sp>
      <p:sp>
        <p:nvSpPr>
          <p:cNvPr id="15" name="Shape 12"/>
          <p:cNvSpPr/>
          <p:nvPr/>
        </p:nvSpPr>
        <p:spPr>
          <a:xfrm>
            <a:off x="837819" y="6025896"/>
            <a:ext cx="67285" cy="91440"/>
          </a:xfrm>
          <a:prstGeom prst="rect">
            <a:avLst/>
          </a:prstGeom>
          <a:solidFill>
            <a:srgbClr val="73E18C"/>
          </a:solidFill>
          <a:ln/>
        </p:spPr>
      </p:sp>
      <p:sp>
        <p:nvSpPr>
          <p:cNvPr id="16" name="Shape 13"/>
          <p:cNvSpPr/>
          <p:nvPr/>
        </p:nvSpPr>
        <p:spPr>
          <a:xfrm>
            <a:off x="901446" y="6025896"/>
            <a:ext cx="67285" cy="91440"/>
          </a:xfrm>
          <a:prstGeom prst="rect">
            <a:avLst/>
          </a:prstGeom>
          <a:solidFill>
            <a:srgbClr val="4BD9B4"/>
          </a:solidFill>
          <a:ln/>
        </p:spPr>
      </p:sp>
      <p:sp>
        <p:nvSpPr>
          <p:cNvPr id="17" name="Shape 14"/>
          <p:cNvSpPr/>
          <p:nvPr/>
        </p:nvSpPr>
        <p:spPr>
          <a:xfrm>
            <a:off x="965073" y="6025896"/>
            <a:ext cx="67285" cy="91440"/>
          </a:xfrm>
          <a:prstGeom prst="rect">
            <a:avLst/>
          </a:prstGeom>
          <a:solidFill>
            <a:srgbClr val="2ACCD5"/>
          </a:solidFill>
          <a:ln/>
        </p:spPr>
      </p:sp>
      <p:sp>
        <p:nvSpPr>
          <p:cNvPr id="18" name="Shape 15"/>
          <p:cNvSpPr/>
          <p:nvPr/>
        </p:nvSpPr>
        <p:spPr>
          <a:xfrm>
            <a:off x="1028700" y="6025896"/>
            <a:ext cx="67285" cy="91440"/>
          </a:xfrm>
          <a:prstGeom prst="rect">
            <a:avLst/>
          </a:prstGeom>
          <a:solidFill>
            <a:srgbClr val="11BCEE"/>
          </a:solidFill>
          <a:ln/>
        </p:spPr>
      </p:sp>
      <p:sp>
        <p:nvSpPr>
          <p:cNvPr id="19" name="Shape 16"/>
          <p:cNvSpPr/>
          <p:nvPr/>
        </p:nvSpPr>
        <p:spPr>
          <a:xfrm>
            <a:off x="1092327" y="6025896"/>
            <a:ext cx="67285" cy="91440"/>
          </a:xfrm>
          <a:prstGeom prst="rect">
            <a:avLst/>
          </a:prstGeom>
          <a:solidFill>
            <a:srgbClr val="00A7FF"/>
          </a:solidFill>
          <a:ln/>
        </p:spPr>
      </p:sp>
      <p:sp>
        <p:nvSpPr>
          <p:cNvPr id="20" name="Shape 17"/>
          <p:cNvSpPr/>
          <p:nvPr/>
        </p:nvSpPr>
        <p:spPr>
          <a:xfrm>
            <a:off x="1155954" y="6025896"/>
            <a:ext cx="67285" cy="91440"/>
          </a:xfrm>
          <a:prstGeom prst="rect">
            <a:avLst/>
          </a:prstGeom>
          <a:solidFill>
            <a:srgbClr val="008AFF"/>
          </a:solidFill>
          <a:ln/>
        </p:spPr>
      </p:sp>
      <p:sp>
        <p:nvSpPr>
          <p:cNvPr id="21" name="Shape 18"/>
          <p:cNvSpPr/>
          <p:nvPr/>
        </p:nvSpPr>
        <p:spPr>
          <a:xfrm>
            <a:off x="1219581" y="6025896"/>
            <a:ext cx="67285" cy="91440"/>
          </a:xfrm>
          <a:prstGeom prst="rect">
            <a:avLst/>
          </a:prstGeom>
          <a:solidFill>
            <a:srgbClr val="006DFF"/>
          </a:solidFill>
          <a:ln/>
        </p:spPr>
      </p:sp>
      <p:sp>
        <p:nvSpPr>
          <p:cNvPr id="22" name="Shape 19"/>
          <p:cNvSpPr/>
          <p:nvPr/>
        </p:nvSpPr>
        <p:spPr>
          <a:xfrm>
            <a:off x="1283208" y="6025896"/>
            <a:ext cx="67285" cy="91440"/>
          </a:xfrm>
          <a:prstGeom prst="rect">
            <a:avLst/>
          </a:prstGeom>
          <a:solidFill>
            <a:srgbClr val="004FFF"/>
          </a:solidFill>
          <a:ln/>
        </p:spPr>
      </p:sp>
      <p:sp>
        <p:nvSpPr>
          <p:cNvPr id="23" name="Shape 20"/>
          <p:cNvSpPr/>
          <p:nvPr/>
        </p:nvSpPr>
        <p:spPr>
          <a:xfrm>
            <a:off x="1346835" y="6025896"/>
            <a:ext cx="67285" cy="91440"/>
          </a:xfrm>
          <a:prstGeom prst="rect">
            <a:avLst/>
          </a:prstGeom>
          <a:solidFill>
            <a:srgbClr val="002BFF"/>
          </a:solidFill>
          <a:ln/>
        </p:spPr>
      </p:sp>
      <p:sp>
        <p:nvSpPr>
          <p:cNvPr id="24" name="Shape 21"/>
          <p:cNvSpPr/>
          <p:nvPr/>
        </p:nvSpPr>
        <p:spPr>
          <a:xfrm>
            <a:off x="1410462" y="6025896"/>
            <a:ext cx="67285" cy="91440"/>
          </a:xfrm>
          <a:prstGeom prst="rect">
            <a:avLst/>
          </a:prstGeom>
          <a:solidFill>
            <a:srgbClr val="0008FF"/>
          </a:solidFill>
          <a:ln/>
        </p:spPr>
      </p:sp>
      <p:sp>
        <p:nvSpPr>
          <p:cNvPr id="25" name="Shape 22"/>
          <p:cNvSpPr/>
          <p:nvPr/>
        </p:nvSpPr>
        <p:spPr>
          <a:xfrm>
            <a:off x="1474089" y="6025896"/>
            <a:ext cx="67285" cy="91440"/>
          </a:xfrm>
          <a:prstGeom prst="rect">
            <a:avLst/>
          </a:prstGeom>
          <a:solidFill>
            <a:srgbClr val="5633EC"/>
          </a:solidFill>
          <a:ln/>
        </p:spPr>
      </p:sp>
      <p:sp>
        <p:nvSpPr>
          <p:cNvPr id="26" name="Shape 23"/>
          <p:cNvSpPr/>
          <p:nvPr/>
        </p:nvSpPr>
        <p:spPr>
          <a:xfrm>
            <a:off x="1537716" y="6025896"/>
            <a:ext cx="67285" cy="91440"/>
          </a:xfrm>
          <a:prstGeom prst="rect">
            <a:avLst/>
          </a:prstGeom>
          <a:solidFill>
            <a:srgbClr val="AF65D6"/>
          </a:solidFill>
          <a:ln/>
        </p:spPr>
      </p:sp>
      <p:sp>
        <p:nvSpPr>
          <p:cNvPr id="27" name="Shape 24"/>
          <p:cNvSpPr/>
          <p:nvPr/>
        </p:nvSpPr>
        <p:spPr>
          <a:xfrm>
            <a:off x="1601343" y="6025896"/>
            <a:ext cx="67285" cy="91440"/>
          </a:xfrm>
          <a:prstGeom prst="rect">
            <a:avLst/>
          </a:prstGeom>
          <a:solidFill>
            <a:srgbClr val="F88DC2"/>
          </a:solidFill>
          <a:ln/>
        </p:spPr>
      </p:sp>
      <p:sp>
        <p:nvSpPr>
          <p:cNvPr id="28" name="Shape 25"/>
          <p:cNvSpPr/>
          <p:nvPr/>
        </p:nvSpPr>
        <p:spPr>
          <a:xfrm>
            <a:off x="1664970" y="6025896"/>
            <a:ext cx="67285" cy="91440"/>
          </a:xfrm>
          <a:prstGeom prst="rect">
            <a:avLst/>
          </a:prstGeom>
          <a:solidFill>
            <a:srgbClr val="FF6280"/>
          </a:solidFill>
          <a:ln/>
        </p:spPr>
      </p:sp>
      <p:sp>
        <p:nvSpPr>
          <p:cNvPr id="29" name="Shape 26"/>
          <p:cNvSpPr/>
          <p:nvPr/>
        </p:nvSpPr>
        <p:spPr>
          <a:xfrm>
            <a:off x="1728597" y="6025896"/>
            <a:ext cx="67285" cy="91440"/>
          </a:xfrm>
          <a:prstGeom prst="rect">
            <a:avLst/>
          </a:prstGeom>
          <a:solidFill>
            <a:srgbClr val="FF2E38"/>
          </a:solidFill>
          <a:ln/>
        </p:spPr>
      </p:sp>
      <p:sp>
        <p:nvSpPr>
          <p:cNvPr id="30" name="Text 27"/>
          <p:cNvSpPr/>
          <p:nvPr/>
        </p:nvSpPr>
        <p:spPr>
          <a:xfrm>
            <a:off x="265176" y="6126480"/>
            <a:ext cx="310896" cy="118872"/>
          </a:xfrm>
          <a:prstGeom prst="rect">
            <a:avLst/>
          </a:prstGeom>
          <a:noFill/>
          <a:ln/>
        </p:spPr>
        <p:txBody>
          <a:bodyPr wrap="square" lIns="0" tIns="0" rIns="0" bIns="0" rtlCol="0" anchor="ctr"/>
          <a:lstStyle/>
          <a:p>
            <a:pPr marL="0" indent="0" algn="l">
              <a:buNone/>
            </a:pPr>
            <a:r>
              <a:rPr lang="en-US" sz="600" dirty="0">
                <a:solidFill>
                  <a:srgbClr val="DBE7F8"/>
                </a:solidFill>
              </a:rPr>
              <a:t>−30</a:t>
            </a:r>
            <a:endParaRPr lang="en-US" sz="600" dirty="0"/>
          </a:p>
        </p:txBody>
      </p:sp>
      <p:sp>
        <p:nvSpPr>
          <p:cNvPr id="31" name="Text 28"/>
          <p:cNvSpPr/>
          <p:nvPr/>
        </p:nvSpPr>
        <p:spPr>
          <a:xfrm>
            <a:off x="537301" y="6126480"/>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−44</a:t>
            </a:r>
            <a:endParaRPr lang="en-US" sz="600" dirty="0"/>
          </a:p>
        </p:txBody>
      </p:sp>
      <p:sp>
        <p:nvSpPr>
          <p:cNvPr id="32" name="Text 29"/>
          <p:cNvSpPr/>
          <p:nvPr/>
        </p:nvSpPr>
        <p:spPr>
          <a:xfrm>
            <a:off x="903793" y="6126480"/>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−56</a:t>
            </a:r>
            <a:endParaRPr lang="en-US" sz="600" dirty="0"/>
          </a:p>
        </p:txBody>
      </p:sp>
      <p:sp>
        <p:nvSpPr>
          <p:cNvPr id="33" name="Text 30"/>
          <p:cNvSpPr/>
          <p:nvPr/>
        </p:nvSpPr>
        <p:spPr>
          <a:xfrm>
            <a:off x="1331366" y="6126480"/>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−70</a:t>
            </a:r>
            <a:endParaRPr lang="en-US" sz="600" dirty="0"/>
          </a:p>
        </p:txBody>
      </p:sp>
      <p:sp>
        <p:nvSpPr>
          <p:cNvPr id="34" name="Text 31"/>
          <p:cNvSpPr/>
          <p:nvPr/>
        </p:nvSpPr>
        <p:spPr>
          <a:xfrm>
            <a:off x="1481328" y="6126480"/>
            <a:ext cx="310896" cy="118872"/>
          </a:xfrm>
          <a:prstGeom prst="rect">
            <a:avLst/>
          </a:prstGeom>
          <a:noFill/>
          <a:ln/>
        </p:spPr>
        <p:txBody>
          <a:bodyPr wrap="square" lIns="0" tIns="0" rIns="0" bIns="0" rtlCol="0" anchor="ctr"/>
          <a:lstStyle/>
          <a:p>
            <a:pPr marL="0" indent="0" algn="r">
              <a:buNone/>
            </a:pPr>
            <a:r>
              <a:rPr lang="en-US" sz="600" dirty="0">
                <a:solidFill>
                  <a:srgbClr val="DBE7F8"/>
                </a:solidFill>
              </a:rPr>
              <a:t>−80</a:t>
            </a:r>
            <a:endParaRPr lang="en-US" sz="600" dirty="0"/>
          </a:p>
        </p:txBody>
      </p:sp>
      <p:sp>
        <p:nvSpPr>
          <p:cNvPr id="35" name="Text 32"/>
          <p:cNvSpPr/>
          <p:nvPr/>
        </p:nvSpPr>
        <p:spPr>
          <a:xfrm>
            <a:off x="246888" y="6254496"/>
            <a:ext cx="1563624" cy="118872"/>
          </a:xfrm>
          <a:prstGeom prst="rect">
            <a:avLst/>
          </a:prstGeom>
          <a:noFill/>
          <a:ln/>
        </p:spPr>
        <p:txBody>
          <a:bodyPr wrap="square" rtlCol="0" anchor="ctr"/>
          <a:lstStyle/>
          <a:p>
            <a:pPr marL="0" indent="0" algn="l">
              <a:buNone/>
            </a:pPr>
            <a:r>
              <a:rPr lang="en-US" sz="650" dirty="0">
                <a:solidFill>
                  <a:srgbClr val="DBE7F8"/>
                </a:solidFill>
              </a:rPr>
              <a:t>Cinza = nuvem quente/superfície</a:t>
            </a:r>
            <a:endParaRPr lang="en-US" sz="650" dirty="0"/>
          </a:p>
        </p:txBody>
      </p:sp>
      <p:sp>
        <p:nvSpPr>
          <p:cNvPr id="36" name="Text 33"/>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 y="571957"/>
            <a:ext cx="8961120" cy="5645506"/>
          </a:xfrm>
          <a:prstGeom prst="rect">
            <a:avLst/>
          </a:prstGeom>
        </p:spPr>
      </p:pic>
      <p:sp>
        <p:nvSpPr>
          <p:cNvPr id="3" name="Text 0"/>
          <p:cNvSpPr/>
          <p:nvPr/>
        </p:nvSpPr>
        <p:spPr>
          <a:xfrm>
            <a:off x="548640" y="342900"/>
            <a:ext cx="1392174"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900" b="1" dirty="0">
                <a:solidFill>
                  <a:srgbClr val="EAF1FB"/>
                </a:solidFill>
              </a:rPr>
              <a:t>DEA - 12:02 UTC</a:t>
            </a:r>
            <a:endParaRPr lang="en-US" sz="900" dirty="0"/>
          </a:p>
        </p:txBody>
      </p:sp>
      <p:sp>
        <p:nvSpPr>
          <p:cNvPr id="4" name="Shape 1"/>
          <p:cNvSpPr/>
          <p:nvPr/>
        </p:nvSpPr>
        <p:spPr>
          <a:xfrm>
            <a:off x="8229600" y="4846320"/>
            <a:ext cx="146304" cy="146304"/>
          </a:xfrm>
          <a:prstGeom prst="ellipse">
            <a:avLst/>
          </a:prstGeom>
          <a:solidFill>
            <a:srgbClr val="FF2020"/>
          </a:solidFill>
          <a:ln/>
        </p:spPr>
      </p:sp>
      <p:sp>
        <p:nvSpPr>
          <p:cNvPr id="5" name="Text 2"/>
          <p:cNvSpPr/>
          <p:nvPr/>
        </p:nvSpPr>
        <p:spPr>
          <a:xfrm>
            <a:off x="7498080" y="4809744"/>
            <a:ext cx="713232" cy="274320"/>
          </a:xfrm>
          <a:prstGeom prst="rect">
            <a:avLst/>
          </a:prstGeom>
          <a:noFill/>
          <a:ln/>
        </p:spPr>
        <p:txBody>
          <a:bodyPr wrap="square" rtlCol="0" anchor="ctr"/>
          <a:lstStyle/>
          <a:p>
            <a:pPr marL="0" indent="0" algn="r">
              <a:buNone/>
            </a:pPr>
            <a:r>
              <a:rPr lang="en-US" sz="1000" dirty="0">
                <a:solidFill>
                  <a:srgbClr val="FFFFFF"/>
                </a:solidFill>
              </a:rPr>
              <a:t>0–15 min</a:t>
            </a:r>
            <a:endParaRPr lang="en-US" sz="1000" dirty="0"/>
          </a:p>
        </p:txBody>
      </p:sp>
      <p:sp>
        <p:nvSpPr>
          <p:cNvPr id="6" name="Shape 3"/>
          <p:cNvSpPr/>
          <p:nvPr/>
        </p:nvSpPr>
        <p:spPr>
          <a:xfrm>
            <a:off x="8229600" y="5230368"/>
            <a:ext cx="146304" cy="146304"/>
          </a:xfrm>
          <a:prstGeom prst="ellipse">
            <a:avLst/>
          </a:prstGeom>
          <a:solidFill>
            <a:srgbClr val="FFB000"/>
          </a:solidFill>
          <a:ln/>
        </p:spPr>
      </p:sp>
      <p:sp>
        <p:nvSpPr>
          <p:cNvPr id="7" name="Text 4"/>
          <p:cNvSpPr/>
          <p:nvPr/>
        </p:nvSpPr>
        <p:spPr>
          <a:xfrm>
            <a:off x="7498080" y="5193792"/>
            <a:ext cx="713232" cy="274320"/>
          </a:xfrm>
          <a:prstGeom prst="rect">
            <a:avLst/>
          </a:prstGeom>
          <a:noFill/>
          <a:ln/>
        </p:spPr>
        <p:txBody>
          <a:bodyPr wrap="square" rtlCol="0" anchor="ctr"/>
          <a:lstStyle/>
          <a:p>
            <a:pPr marL="0" indent="0" algn="r">
              <a:buNone/>
            </a:pPr>
            <a:r>
              <a:rPr lang="en-US" sz="1000" dirty="0">
                <a:solidFill>
                  <a:srgbClr val="FFFFFF"/>
                </a:solidFill>
              </a:rPr>
              <a:t>15–30 min</a:t>
            </a:r>
            <a:endParaRPr lang="en-US" sz="1000" dirty="0"/>
          </a:p>
        </p:txBody>
      </p:sp>
      <p:sp>
        <p:nvSpPr>
          <p:cNvPr id="8" name="Shape 5"/>
          <p:cNvSpPr/>
          <p:nvPr/>
        </p:nvSpPr>
        <p:spPr>
          <a:xfrm>
            <a:off x="8229600" y="5614416"/>
            <a:ext cx="146304" cy="146304"/>
          </a:xfrm>
          <a:prstGeom prst="ellipse">
            <a:avLst/>
          </a:prstGeom>
          <a:solidFill>
            <a:srgbClr val="00C040"/>
          </a:solidFill>
          <a:ln/>
        </p:spPr>
      </p:sp>
      <p:sp>
        <p:nvSpPr>
          <p:cNvPr id="9" name="Text 6"/>
          <p:cNvSpPr/>
          <p:nvPr/>
        </p:nvSpPr>
        <p:spPr>
          <a:xfrm>
            <a:off x="7498080" y="5577840"/>
            <a:ext cx="713232" cy="274320"/>
          </a:xfrm>
          <a:prstGeom prst="rect">
            <a:avLst/>
          </a:prstGeom>
          <a:noFill/>
          <a:ln/>
        </p:spPr>
        <p:txBody>
          <a:bodyPr wrap="square" rtlCol="0" anchor="ctr"/>
          <a:lstStyle/>
          <a:p>
            <a:pPr marL="0" indent="0" algn="r">
              <a:buNone/>
            </a:pPr>
            <a:r>
              <a:rPr lang="en-US" sz="1000" dirty="0">
                <a:solidFill>
                  <a:srgbClr val="FFFFFF"/>
                </a:solidFill>
              </a:rPr>
              <a:t>30–45 min</a:t>
            </a:r>
            <a:endParaRPr lang="en-US" sz="1000" dirty="0"/>
          </a:p>
        </p:txBody>
      </p:sp>
      <p:sp>
        <p:nvSpPr>
          <p:cNvPr id="10" name="Shape 7"/>
          <p:cNvSpPr/>
          <p:nvPr/>
        </p:nvSpPr>
        <p:spPr>
          <a:xfrm>
            <a:off x="8229600" y="5998464"/>
            <a:ext cx="146304" cy="146304"/>
          </a:xfrm>
          <a:prstGeom prst="ellipse">
            <a:avLst/>
          </a:prstGeom>
          <a:solidFill>
            <a:srgbClr val="3399FF"/>
          </a:solidFill>
          <a:ln/>
        </p:spPr>
      </p:sp>
      <p:sp>
        <p:nvSpPr>
          <p:cNvPr id="11" name="Text 8"/>
          <p:cNvSpPr/>
          <p:nvPr/>
        </p:nvSpPr>
        <p:spPr>
          <a:xfrm>
            <a:off x="7498080" y="5961888"/>
            <a:ext cx="713232" cy="274320"/>
          </a:xfrm>
          <a:prstGeom prst="rect">
            <a:avLst/>
          </a:prstGeom>
          <a:noFill/>
          <a:ln/>
        </p:spPr>
        <p:txBody>
          <a:bodyPr wrap="square" rtlCol="0" anchor="ctr"/>
          <a:lstStyle/>
          <a:p>
            <a:pPr marL="0" indent="0" algn="r">
              <a:buNone/>
            </a:pPr>
            <a:r>
              <a:rPr lang="en-US" sz="1000" dirty="0">
                <a:solidFill>
                  <a:srgbClr val="FFFFFF"/>
                </a:solidFill>
              </a:rPr>
              <a:t>45–60 min</a:t>
            </a:r>
            <a:endParaRPr lang="en-US" sz="1000" dirty="0"/>
          </a:p>
        </p:txBody>
      </p:sp>
      <p:sp>
        <p:nvSpPr>
          <p:cNvPr id="12" name="Text 9"/>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 y="652424"/>
            <a:ext cx="8961120" cy="5484571"/>
          </a:xfrm>
          <a:prstGeom prst="rect">
            <a:avLst/>
          </a:prstGeom>
        </p:spPr>
      </p:pic>
      <p:sp>
        <p:nvSpPr>
          <p:cNvPr id="3" name="Text 0"/>
          <p:cNvSpPr/>
          <p:nvPr/>
        </p:nvSpPr>
        <p:spPr>
          <a:xfrm>
            <a:off x="548640" y="342900"/>
            <a:ext cx="3503066"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900" b="1" dirty="0">
                <a:solidFill>
                  <a:srgbClr val="EAF1FB"/>
                </a:solidFill>
              </a:rPr>
              <a:t>SIGMET em vigor · consulta 14/10 12:02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 y="652424"/>
            <a:ext cx="8961120" cy="5484571"/>
          </a:xfrm>
          <a:prstGeom prst="rect">
            <a:avLst/>
          </a:prstGeom>
        </p:spPr>
      </p:pic>
      <p:sp>
        <p:nvSpPr>
          <p:cNvPr id="3" name="Text 0"/>
          <p:cNvSpPr/>
          <p:nvPr/>
        </p:nvSpPr>
        <p:spPr>
          <a:xfrm>
            <a:off x="548640" y="342900"/>
            <a:ext cx="3972154"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900" b="1" dirty="0">
                <a:solidFill>
                  <a:srgbClr val="EAF1FB"/>
                </a:solidFill>
              </a:rPr>
              <a:t>SIGMET de TS em vigor · consulta 14/10 12:02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 y="594360"/>
            <a:ext cx="8961120" cy="5600700"/>
          </a:xfrm>
          <a:prstGeom prst="rect">
            <a:avLst/>
          </a:prstGeom>
        </p:spPr>
      </p:pic>
      <p:sp>
        <p:nvSpPr>
          <p:cNvPr id="3" name="Text 0"/>
          <p:cNvSpPr/>
          <p:nvPr/>
        </p:nvSpPr>
        <p:spPr>
          <a:xfrm>
            <a:off x="548640" y="342900"/>
            <a:ext cx="4023360"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900" b="1" dirty="0">
                <a:solidFill>
                  <a:srgbClr val="EAF1FB"/>
                </a:solidFill>
              </a:rPr>
              <a:t>Modelagem ECMWF — precipitação prevista (pico) · 2000 UTC 14/10 (rodada 14/10 00Z)</a:t>
            </a:r>
            <a:endParaRPr lang="en-US" sz="9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1356055" y="178308"/>
            <a:ext cx="6431890" cy="4306824"/>
          </a:xfrm>
          <a:prstGeom prst="rect">
            <a:avLst/>
          </a:prstGeom>
        </p:spPr>
      </p:pic>
      <p:sp>
        <p:nvSpPr>
          <p:cNvPr id="3" name="Text 0"/>
          <p:cNvSpPr/>
          <p:nvPr/>
        </p:nvSpPr>
        <p:spPr>
          <a:xfrm>
            <a:off x="731520" y="514350"/>
            <a:ext cx="1400861" cy="256032"/>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800" b="1" dirty="0">
                <a:solidFill>
                  <a:srgbClr val="EAF1FB"/>
                </a:solidFill>
              </a:rPr>
              <a:t>Satélite realçada</a:t>
            </a:r>
            <a:endParaRPr lang="en-US" sz="800" dirty="0"/>
          </a:p>
        </p:txBody>
      </p:sp>
      <p:sp>
        <p:nvSpPr>
          <p:cNvPr id="4" name="Shape 1"/>
          <p:cNvSpPr/>
          <p:nvPr/>
        </p:nvSpPr>
        <p:spPr>
          <a:xfrm>
            <a:off x="137160" y="4005072"/>
            <a:ext cx="1691640" cy="603504"/>
          </a:xfrm>
          <a:prstGeom prst="roundRect">
            <a:avLst>
              <a:gd name="adj" fmla="val 7576"/>
            </a:avLst>
          </a:prstGeom>
          <a:solidFill>
            <a:srgbClr val="000000">
              <a:alpha val="55000"/>
            </a:srgbClr>
          </a:solidFill>
          <a:ln/>
        </p:spPr>
      </p:sp>
      <p:sp>
        <p:nvSpPr>
          <p:cNvPr id="5" name="Text 2"/>
          <p:cNvSpPr/>
          <p:nvPr/>
        </p:nvSpPr>
        <p:spPr>
          <a:xfrm>
            <a:off x="201168" y="4032504"/>
            <a:ext cx="1563624" cy="201168"/>
          </a:xfrm>
          <a:prstGeom prst="rect">
            <a:avLst/>
          </a:prstGeom>
          <a:noFill/>
          <a:ln/>
        </p:spPr>
        <p:txBody>
          <a:bodyPr wrap="square" rtlCol="0" anchor="ctr"/>
          <a:lstStyle/>
          <a:p>
            <a:pPr marL="0" indent="0" algn="l">
              <a:buNone/>
            </a:pPr>
            <a:r>
              <a:rPr lang="en-US" sz="800" b="1" dirty="0">
                <a:solidFill>
                  <a:srgbClr val="EAF1FB"/>
                </a:solidFill>
              </a:rPr>
              <a:t>Realçada · topo (°C) aprox.</a:t>
            </a:r>
            <a:endParaRPr lang="en-US" sz="800" dirty="0"/>
          </a:p>
        </p:txBody>
      </p:sp>
      <p:sp>
        <p:nvSpPr>
          <p:cNvPr id="6" name="Shape 3"/>
          <p:cNvSpPr/>
          <p:nvPr/>
        </p:nvSpPr>
        <p:spPr>
          <a:xfrm>
            <a:off x="219456" y="4233672"/>
            <a:ext cx="67285" cy="91440"/>
          </a:xfrm>
          <a:prstGeom prst="rect">
            <a:avLst/>
          </a:prstGeom>
          <a:solidFill>
            <a:srgbClr val="FAA813"/>
          </a:solidFill>
          <a:ln/>
        </p:spPr>
      </p:sp>
      <p:sp>
        <p:nvSpPr>
          <p:cNvPr id="7" name="Shape 4"/>
          <p:cNvSpPr/>
          <p:nvPr/>
        </p:nvSpPr>
        <p:spPr>
          <a:xfrm>
            <a:off x="283083" y="4233672"/>
            <a:ext cx="67285" cy="91440"/>
          </a:xfrm>
          <a:prstGeom prst="rect">
            <a:avLst/>
          </a:prstGeom>
          <a:solidFill>
            <a:srgbClr val="FBB610"/>
          </a:solidFill>
          <a:ln/>
        </p:spPr>
      </p:sp>
      <p:sp>
        <p:nvSpPr>
          <p:cNvPr id="8" name="Shape 5"/>
          <p:cNvSpPr/>
          <p:nvPr/>
        </p:nvSpPr>
        <p:spPr>
          <a:xfrm>
            <a:off x="346710" y="4233672"/>
            <a:ext cx="67285" cy="91440"/>
          </a:xfrm>
          <a:prstGeom prst="rect">
            <a:avLst/>
          </a:prstGeom>
          <a:solidFill>
            <a:srgbClr val="FCC40D"/>
          </a:solidFill>
          <a:ln/>
        </p:spPr>
      </p:sp>
      <p:sp>
        <p:nvSpPr>
          <p:cNvPr id="9" name="Shape 6"/>
          <p:cNvSpPr/>
          <p:nvPr/>
        </p:nvSpPr>
        <p:spPr>
          <a:xfrm>
            <a:off x="410337" y="4233672"/>
            <a:ext cx="67285" cy="91440"/>
          </a:xfrm>
          <a:prstGeom prst="rect">
            <a:avLst/>
          </a:prstGeom>
          <a:solidFill>
            <a:srgbClr val="FDD20A"/>
          </a:solidFill>
          <a:ln/>
        </p:spPr>
      </p:sp>
      <p:sp>
        <p:nvSpPr>
          <p:cNvPr id="10" name="Shape 7"/>
          <p:cNvSpPr/>
          <p:nvPr/>
        </p:nvSpPr>
        <p:spPr>
          <a:xfrm>
            <a:off x="473964" y="4233672"/>
            <a:ext cx="67285" cy="91440"/>
          </a:xfrm>
          <a:prstGeom prst="rect">
            <a:avLst/>
          </a:prstGeom>
          <a:solidFill>
            <a:srgbClr val="FDE007"/>
          </a:solidFill>
          <a:ln/>
        </p:spPr>
      </p:sp>
      <p:sp>
        <p:nvSpPr>
          <p:cNvPr id="11" name="Shape 8"/>
          <p:cNvSpPr/>
          <p:nvPr/>
        </p:nvSpPr>
        <p:spPr>
          <a:xfrm>
            <a:off x="537591" y="4233672"/>
            <a:ext cx="67285" cy="91440"/>
          </a:xfrm>
          <a:prstGeom prst="rect">
            <a:avLst/>
          </a:prstGeom>
          <a:solidFill>
            <a:srgbClr val="FEEE04"/>
          </a:solidFill>
          <a:ln/>
        </p:spPr>
      </p:sp>
      <p:sp>
        <p:nvSpPr>
          <p:cNvPr id="12" name="Shape 9"/>
          <p:cNvSpPr/>
          <p:nvPr/>
        </p:nvSpPr>
        <p:spPr>
          <a:xfrm>
            <a:off x="601218" y="4233672"/>
            <a:ext cx="67285" cy="91440"/>
          </a:xfrm>
          <a:prstGeom prst="rect">
            <a:avLst/>
          </a:prstGeom>
          <a:solidFill>
            <a:srgbClr val="FFFC01"/>
          </a:solidFill>
          <a:ln/>
        </p:spPr>
      </p:sp>
      <p:sp>
        <p:nvSpPr>
          <p:cNvPr id="13" name="Shape 10"/>
          <p:cNvSpPr/>
          <p:nvPr/>
        </p:nvSpPr>
        <p:spPr>
          <a:xfrm>
            <a:off x="664845" y="4233672"/>
            <a:ext cx="67285" cy="91440"/>
          </a:xfrm>
          <a:prstGeom prst="rect">
            <a:avLst/>
          </a:prstGeom>
          <a:solidFill>
            <a:srgbClr val="D6F629"/>
          </a:solidFill>
          <a:ln/>
        </p:spPr>
      </p:sp>
      <p:sp>
        <p:nvSpPr>
          <p:cNvPr id="14" name="Shape 11"/>
          <p:cNvSpPr/>
          <p:nvPr/>
        </p:nvSpPr>
        <p:spPr>
          <a:xfrm>
            <a:off x="728472" y="4233672"/>
            <a:ext cx="67285" cy="91440"/>
          </a:xfrm>
          <a:prstGeom prst="rect">
            <a:avLst/>
          </a:prstGeom>
          <a:solidFill>
            <a:srgbClr val="A2EB5D"/>
          </a:solidFill>
          <a:ln/>
        </p:spPr>
      </p:sp>
      <p:sp>
        <p:nvSpPr>
          <p:cNvPr id="15" name="Shape 12"/>
          <p:cNvSpPr/>
          <p:nvPr/>
        </p:nvSpPr>
        <p:spPr>
          <a:xfrm>
            <a:off x="792099" y="4233672"/>
            <a:ext cx="67285" cy="91440"/>
          </a:xfrm>
          <a:prstGeom prst="rect">
            <a:avLst/>
          </a:prstGeom>
          <a:solidFill>
            <a:srgbClr val="73E18C"/>
          </a:solidFill>
          <a:ln/>
        </p:spPr>
      </p:sp>
      <p:sp>
        <p:nvSpPr>
          <p:cNvPr id="16" name="Shape 13"/>
          <p:cNvSpPr/>
          <p:nvPr/>
        </p:nvSpPr>
        <p:spPr>
          <a:xfrm>
            <a:off x="855726" y="4233672"/>
            <a:ext cx="67285" cy="91440"/>
          </a:xfrm>
          <a:prstGeom prst="rect">
            <a:avLst/>
          </a:prstGeom>
          <a:solidFill>
            <a:srgbClr val="4BD9B4"/>
          </a:solidFill>
          <a:ln/>
        </p:spPr>
      </p:sp>
      <p:sp>
        <p:nvSpPr>
          <p:cNvPr id="17" name="Shape 14"/>
          <p:cNvSpPr/>
          <p:nvPr/>
        </p:nvSpPr>
        <p:spPr>
          <a:xfrm>
            <a:off x="919353" y="4233672"/>
            <a:ext cx="67285" cy="91440"/>
          </a:xfrm>
          <a:prstGeom prst="rect">
            <a:avLst/>
          </a:prstGeom>
          <a:solidFill>
            <a:srgbClr val="2ACCD5"/>
          </a:solidFill>
          <a:ln/>
        </p:spPr>
      </p:sp>
      <p:sp>
        <p:nvSpPr>
          <p:cNvPr id="18" name="Shape 15"/>
          <p:cNvSpPr/>
          <p:nvPr/>
        </p:nvSpPr>
        <p:spPr>
          <a:xfrm>
            <a:off x="982980" y="4233672"/>
            <a:ext cx="67285" cy="91440"/>
          </a:xfrm>
          <a:prstGeom prst="rect">
            <a:avLst/>
          </a:prstGeom>
          <a:solidFill>
            <a:srgbClr val="11BCEE"/>
          </a:solidFill>
          <a:ln/>
        </p:spPr>
      </p:sp>
      <p:sp>
        <p:nvSpPr>
          <p:cNvPr id="19" name="Shape 16"/>
          <p:cNvSpPr/>
          <p:nvPr/>
        </p:nvSpPr>
        <p:spPr>
          <a:xfrm>
            <a:off x="1046607" y="4233672"/>
            <a:ext cx="67285" cy="91440"/>
          </a:xfrm>
          <a:prstGeom prst="rect">
            <a:avLst/>
          </a:prstGeom>
          <a:solidFill>
            <a:srgbClr val="00A7FF"/>
          </a:solidFill>
          <a:ln/>
        </p:spPr>
      </p:sp>
      <p:sp>
        <p:nvSpPr>
          <p:cNvPr id="20" name="Shape 17"/>
          <p:cNvSpPr/>
          <p:nvPr/>
        </p:nvSpPr>
        <p:spPr>
          <a:xfrm>
            <a:off x="1110234" y="4233672"/>
            <a:ext cx="67285" cy="91440"/>
          </a:xfrm>
          <a:prstGeom prst="rect">
            <a:avLst/>
          </a:prstGeom>
          <a:solidFill>
            <a:srgbClr val="008AFF"/>
          </a:solidFill>
          <a:ln/>
        </p:spPr>
      </p:sp>
      <p:sp>
        <p:nvSpPr>
          <p:cNvPr id="21" name="Shape 18"/>
          <p:cNvSpPr/>
          <p:nvPr/>
        </p:nvSpPr>
        <p:spPr>
          <a:xfrm>
            <a:off x="1173861" y="4233672"/>
            <a:ext cx="67285" cy="91440"/>
          </a:xfrm>
          <a:prstGeom prst="rect">
            <a:avLst/>
          </a:prstGeom>
          <a:solidFill>
            <a:srgbClr val="006DFF"/>
          </a:solidFill>
          <a:ln/>
        </p:spPr>
      </p:sp>
      <p:sp>
        <p:nvSpPr>
          <p:cNvPr id="22" name="Shape 19"/>
          <p:cNvSpPr/>
          <p:nvPr/>
        </p:nvSpPr>
        <p:spPr>
          <a:xfrm>
            <a:off x="1237488" y="4233672"/>
            <a:ext cx="67285" cy="91440"/>
          </a:xfrm>
          <a:prstGeom prst="rect">
            <a:avLst/>
          </a:prstGeom>
          <a:solidFill>
            <a:srgbClr val="004FFF"/>
          </a:solidFill>
          <a:ln/>
        </p:spPr>
      </p:sp>
      <p:sp>
        <p:nvSpPr>
          <p:cNvPr id="23" name="Shape 20"/>
          <p:cNvSpPr/>
          <p:nvPr/>
        </p:nvSpPr>
        <p:spPr>
          <a:xfrm>
            <a:off x="1301115" y="4233672"/>
            <a:ext cx="67285" cy="91440"/>
          </a:xfrm>
          <a:prstGeom prst="rect">
            <a:avLst/>
          </a:prstGeom>
          <a:solidFill>
            <a:srgbClr val="002BFF"/>
          </a:solidFill>
          <a:ln/>
        </p:spPr>
      </p:sp>
      <p:sp>
        <p:nvSpPr>
          <p:cNvPr id="24" name="Shape 21"/>
          <p:cNvSpPr/>
          <p:nvPr/>
        </p:nvSpPr>
        <p:spPr>
          <a:xfrm>
            <a:off x="1364742" y="4233672"/>
            <a:ext cx="67285" cy="91440"/>
          </a:xfrm>
          <a:prstGeom prst="rect">
            <a:avLst/>
          </a:prstGeom>
          <a:solidFill>
            <a:srgbClr val="0008FF"/>
          </a:solidFill>
          <a:ln/>
        </p:spPr>
      </p:sp>
      <p:sp>
        <p:nvSpPr>
          <p:cNvPr id="25" name="Shape 22"/>
          <p:cNvSpPr/>
          <p:nvPr/>
        </p:nvSpPr>
        <p:spPr>
          <a:xfrm>
            <a:off x="1428369" y="4233672"/>
            <a:ext cx="67285" cy="91440"/>
          </a:xfrm>
          <a:prstGeom prst="rect">
            <a:avLst/>
          </a:prstGeom>
          <a:solidFill>
            <a:srgbClr val="5633EC"/>
          </a:solidFill>
          <a:ln/>
        </p:spPr>
      </p:sp>
      <p:sp>
        <p:nvSpPr>
          <p:cNvPr id="26" name="Shape 23"/>
          <p:cNvSpPr/>
          <p:nvPr/>
        </p:nvSpPr>
        <p:spPr>
          <a:xfrm>
            <a:off x="1491996" y="4233672"/>
            <a:ext cx="67285" cy="91440"/>
          </a:xfrm>
          <a:prstGeom prst="rect">
            <a:avLst/>
          </a:prstGeom>
          <a:solidFill>
            <a:srgbClr val="AF65D6"/>
          </a:solidFill>
          <a:ln/>
        </p:spPr>
      </p:sp>
      <p:sp>
        <p:nvSpPr>
          <p:cNvPr id="27" name="Shape 24"/>
          <p:cNvSpPr/>
          <p:nvPr/>
        </p:nvSpPr>
        <p:spPr>
          <a:xfrm>
            <a:off x="1555623" y="4233672"/>
            <a:ext cx="67285" cy="91440"/>
          </a:xfrm>
          <a:prstGeom prst="rect">
            <a:avLst/>
          </a:prstGeom>
          <a:solidFill>
            <a:srgbClr val="F88DC2"/>
          </a:solidFill>
          <a:ln/>
        </p:spPr>
      </p:sp>
      <p:sp>
        <p:nvSpPr>
          <p:cNvPr id="28" name="Shape 25"/>
          <p:cNvSpPr/>
          <p:nvPr/>
        </p:nvSpPr>
        <p:spPr>
          <a:xfrm>
            <a:off x="1619250" y="4233672"/>
            <a:ext cx="67285" cy="91440"/>
          </a:xfrm>
          <a:prstGeom prst="rect">
            <a:avLst/>
          </a:prstGeom>
          <a:solidFill>
            <a:srgbClr val="FF6280"/>
          </a:solidFill>
          <a:ln/>
        </p:spPr>
      </p:sp>
      <p:sp>
        <p:nvSpPr>
          <p:cNvPr id="29" name="Shape 26"/>
          <p:cNvSpPr/>
          <p:nvPr/>
        </p:nvSpPr>
        <p:spPr>
          <a:xfrm>
            <a:off x="1682877" y="4233672"/>
            <a:ext cx="67285" cy="91440"/>
          </a:xfrm>
          <a:prstGeom prst="rect">
            <a:avLst/>
          </a:prstGeom>
          <a:solidFill>
            <a:srgbClr val="FF2E38"/>
          </a:solidFill>
          <a:ln/>
        </p:spPr>
      </p:sp>
      <p:sp>
        <p:nvSpPr>
          <p:cNvPr id="30" name="Text 27"/>
          <p:cNvSpPr/>
          <p:nvPr/>
        </p:nvSpPr>
        <p:spPr>
          <a:xfrm>
            <a:off x="219456" y="4334256"/>
            <a:ext cx="310896" cy="118872"/>
          </a:xfrm>
          <a:prstGeom prst="rect">
            <a:avLst/>
          </a:prstGeom>
          <a:noFill/>
          <a:ln/>
        </p:spPr>
        <p:txBody>
          <a:bodyPr wrap="square" lIns="0" tIns="0" rIns="0" bIns="0" rtlCol="0" anchor="ctr"/>
          <a:lstStyle/>
          <a:p>
            <a:pPr marL="0" indent="0" algn="l">
              <a:buNone/>
            </a:pPr>
            <a:r>
              <a:rPr lang="en-US" sz="600" dirty="0">
                <a:solidFill>
                  <a:srgbClr val="DBE7F8"/>
                </a:solidFill>
              </a:rPr>
              <a:t>−30</a:t>
            </a:r>
            <a:endParaRPr lang="en-US" sz="600" dirty="0"/>
          </a:p>
        </p:txBody>
      </p:sp>
      <p:sp>
        <p:nvSpPr>
          <p:cNvPr id="31" name="Text 28"/>
          <p:cNvSpPr/>
          <p:nvPr/>
        </p:nvSpPr>
        <p:spPr>
          <a:xfrm>
            <a:off x="491581"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−44</a:t>
            </a:r>
            <a:endParaRPr lang="en-US" sz="600" dirty="0"/>
          </a:p>
        </p:txBody>
      </p:sp>
      <p:sp>
        <p:nvSpPr>
          <p:cNvPr id="32" name="Text 29"/>
          <p:cNvSpPr/>
          <p:nvPr/>
        </p:nvSpPr>
        <p:spPr>
          <a:xfrm>
            <a:off x="858073"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−56</a:t>
            </a:r>
            <a:endParaRPr lang="en-US" sz="600" dirty="0"/>
          </a:p>
        </p:txBody>
      </p:sp>
      <p:sp>
        <p:nvSpPr>
          <p:cNvPr id="33" name="Text 30"/>
          <p:cNvSpPr/>
          <p:nvPr/>
        </p:nvSpPr>
        <p:spPr>
          <a:xfrm>
            <a:off x="1285646"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−70</a:t>
            </a:r>
            <a:endParaRPr lang="en-US" sz="600" dirty="0"/>
          </a:p>
        </p:txBody>
      </p:sp>
      <p:sp>
        <p:nvSpPr>
          <p:cNvPr id="34" name="Text 31"/>
          <p:cNvSpPr/>
          <p:nvPr/>
        </p:nvSpPr>
        <p:spPr>
          <a:xfrm>
            <a:off x="1435608" y="4334256"/>
            <a:ext cx="310896" cy="118872"/>
          </a:xfrm>
          <a:prstGeom prst="rect">
            <a:avLst/>
          </a:prstGeom>
          <a:noFill/>
          <a:ln/>
        </p:spPr>
        <p:txBody>
          <a:bodyPr wrap="square" lIns="0" tIns="0" rIns="0" bIns="0" rtlCol="0" anchor="ctr"/>
          <a:lstStyle/>
          <a:p>
            <a:pPr marL="0" indent="0" algn="r">
              <a:buNone/>
            </a:pPr>
            <a:r>
              <a:rPr lang="en-US" sz="600" dirty="0">
                <a:solidFill>
                  <a:srgbClr val="DBE7F8"/>
                </a:solidFill>
              </a:rPr>
              <a:t>−80</a:t>
            </a:r>
            <a:endParaRPr lang="en-US" sz="600" dirty="0"/>
          </a:p>
        </p:txBody>
      </p:sp>
      <p:sp>
        <p:nvSpPr>
          <p:cNvPr id="35" name="Text 32"/>
          <p:cNvSpPr/>
          <p:nvPr/>
        </p:nvSpPr>
        <p:spPr>
          <a:xfrm>
            <a:off x="201168" y="4462272"/>
            <a:ext cx="1563624" cy="118872"/>
          </a:xfrm>
          <a:prstGeom prst="rect">
            <a:avLst/>
          </a:prstGeom>
          <a:noFill/>
          <a:ln/>
        </p:spPr>
        <p:txBody>
          <a:bodyPr wrap="square" rtlCol="0" anchor="ctr"/>
          <a:lstStyle/>
          <a:p>
            <a:pPr marL="0" indent="0" algn="l">
              <a:buNone/>
            </a:pPr>
            <a:r>
              <a:rPr lang="en-US" sz="650" dirty="0">
                <a:solidFill>
                  <a:srgbClr val="DBE7F8"/>
                </a:solidFill>
              </a:rPr>
              <a:t>Cinza = nuvem quente/superfície</a:t>
            </a:r>
            <a:endParaRPr lang="en-US" sz="650" dirty="0"/>
          </a:p>
        </p:txBody>
      </p:sp>
      <p:graphicFrame>
        <p:nvGraphicFramePr>
          <p:cNvPr id="36" name="Table 0"/>
          <p:cNvGraphicFramePr>
            <a:graphicFrameLocks noGrp="1"/>
          </p:cNvGraphicFramePr>
          <p:nvPr>
            <p:extLst>
              <p:ext uri="{D42A27DB-BD31-4B8C-83A1-F6EECF244321}">
                <p14:modId xmlns:p14="http://schemas.microsoft.com/office/powerpoint/2010/main" val="2811129379"/>
              </p:ext>
            </p:extLst>
          </p:nvPr>
        </p:nvGraphicFramePr>
        <p:xfrm>
          <a:off x="618134" y="4663440"/>
          <a:ext cx="7900420" cy="1312165"/>
        </p:xfrm>
        <a:graphic>
          <a:graphicData uri="http://schemas.openxmlformats.org/drawingml/2006/table">
            <a:tbl>
              <a:tblPr/>
              <a:tblGrid>
                <a:gridCol w="790042">
                  <a:extLst>
                    <a:ext uri="{9D8B030D-6E8A-4147-A177-3AD203B41FA5}">
                      <a16:colId xmlns:a16="http://schemas.microsoft.com/office/drawing/2014/main" val="20000"/>
                    </a:ext>
                  </a:extLst>
                </a:gridCol>
                <a:gridCol w="790042">
                  <a:extLst>
                    <a:ext uri="{9D8B030D-6E8A-4147-A177-3AD203B41FA5}">
                      <a16:colId xmlns:a16="http://schemas.microsoft.com/office/drawing/2014/main" val="20001"/>
                    </a:ext>
                  </a:extLst>
                </a:gridCol>
                <a:gridCol w="790042">
                  <a:extLst>
                    <a:ext uri="{9D8B030D-6E8A-4147-A177-3AD203B41FA5}">
                      <a16:colId xmlns:a16="http://schemas.microsoft.com/office/drawing/2014/main" val="20002"/>
                    </a:ext>
                  </a:extLst>
                </a:gridCol>
                <a:gridCol w="790042">
                  <a:extLst>
                    <a:ext uri="{9D8B030D-6E8A-4147-A177-3AD203B41FA5}">
                      <a16:colId xmlns:a16="http://schemas.microsoft.com/office/drawing/2014/main" val="20003"/>
                    </a:ext>
                  </a:extLst>
                </a:gridCol>
                <a:gridCol w="790042">
                  <a:extLst>
                    <a:ext uri="{9D8B030D-6E8A-4147-A177-3AD203B41FA5}">
                      <a16:colId xmlns:a16="http://schemas.microsoft.com/office/drawing/2014/main" val="20004"/>
                    </a:ext>
                  </a:extLst>
                </a:gridCol>
                <a:gridCol w="790042">
                  <a:extLst>
                    <a:ext uri="{9D8B030D-6E8A-4147-A177-3AD203B41FA5}">
                      <a16:colId xmlns:a16="http://schemas.microsoft.com/office/drawing/2014/main" val="20005"/>
                    </a:ext>
                  </a:extLst>
                </a:gridCol>
                <a:gridCol w="790042">
                  <a:extLst>
                    <a:ext uri="{9D8B030D-6E8A-4147-A177-3AD203B41FA5}">
                      <a16:colId xmlns:a16="http://schemas.microsoft.com/office/drawing/2014/main" val="20006"/>
                    </a:ext>
                  </a:extLst>
                </a:gridCol>
                <a:gridCol w="790042">
                  <a:extLst>
                    <a:ext uri="{9D8B030D-6E8A-4147-A177-3AD203B41FA5}">
                      <a16:colId xmlns:a16="http://schemas.microsoft.com/office/drawing/2014/main" val="20007"/>
                    </a:ext>
                  </a:extLst>
                </a:gridCol>
                <a:gridCol w="790042">
                  <a:extLst>
                    <a:ext uri="{9D8B030D-6E8A-4147-A177-3AD203B41FA5}">
                      <a16:colId xmlns:a16="http://schemas.microsoft.com/office/drawing/2014/main" val="20008"/>
                    </a:ext>
                  </a:extLst>
                </a:gridCol>
                <a:gridCol w="790042">
                  <a:extLst>
                    <a:ext uri="{9D8B030D-6E8A-4147-A177-3AD203B41FA5}">
                      <a16:colId xmlns:a16="http://schemas.microsoft.com/office/drawing/2014/main" val="20009"/>
                    </a:ext>
                  </a:extLst>
                </a:gridCol>
              </a:tblGrid>
              <a:tr h="262433">
                <a:tc>
                  <a:txBody>
                    <a:bodyPr/>
                    <a:lstStyle/>
                    <a:p>
                      <a:pPr marL="0" indent="0" algn="ctr">
                        <a:buNone/>
                      </a:pPr>
                      <a:r>
                        <a:rPr lang="en-US" sz="879" b="1" dirty="0">
                          <a:solidFill>
                            <a:srgbClr val="FFFFFF"/>
                          </a:solidFill>
                          <a:latin typeface="Arial" pitchFamily="34" charset="0"/>
                          <a:ea typeface="Arial" pitchFamily="34" charset="-122"/>
                          <a:cs typeface="Arial" pitchFamily="34" charset="-120"/>
                        </a:rPr>
                        <a:t>FIR-AZ</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EG</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BE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BV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MQ</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SL</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SN</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PV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RB</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CY</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extLst>
                  <a:ext uri="{0D108BD9-81ED-4DB2-BD59-A6C34878D82A}">
                    <a16:rowId xmlns:a16="http://schemas.microsoft.com/office/drawing/2014/main" val="10000"/>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latin typeface="Arial" charset="0"/>
                          <a:ea typeface="Arial" charset="0"/>
                          <a:cs typeface="Arial" charset="0"/>
                        </a:rPr>
                        <a:t>FU V</a:t>
                      </a: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1"/>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extLst>
                  <a:ext uri="{0D108BD9-81ED-4DB2-BD59-A6C34878D82A}">
                    <a16:rowId xmlns:a16="http://schemas.microsoft.com/office/drawing/2014/main" val="10002"/>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RAJ 23KT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RAJ 25KT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extLst>
                  <a:ext uri="{0D108BD9-81ED-4DB2-BD59-A6C34878D82A}">
                    <a16:rowId xmlns:a16="http://schemas.microsoft.com/office/drawing/2014/main" val="10003"/>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3056839" y="178308"/>
            <a:ext cx="3030322" cy="4306824"/>
          </a:xfrm>
          <a:prstGeom prst="rect">
            <a:avLst/>
          </a:prstGeom>
        </p:spPr>
      </p:pic>
      <p:sp>
        <p:nvSpPr>
          <p:cNvPr id="3" name="Text 0"/>
          <p:cNvSpPr/>
          <p:nvPr/>
        </p:nvSpPr>
        <p:spPr>
          <a:xfrm>
            <a:off x="731520" y="514350"/>
            <a:ext cx="1400861" cy="256032"/>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800" b="1" dirty="0">
                <a:solidFill>
                  <a:srgbClr val="EAF1FB"/>
                </a:solidFill>
              </a:rPr>
              <a:t>Satélite realçada</a:t>
            </a:r>
            <a:endParaRPr lang="en-US" sz="800" dirty="0"/>
          </a:p>
        </p:txBody>
      </p:sp>
      <p:sp>
        <p:nvSpPr>
          <p:cNvPr id="4" name="Shape 1"/>
          <p:cNvSpPr/>
          <p:nvPr/>
        </p:nvSpPr>
        <p:spPr>
          <a:xfrm>
            <a:off x="137160" y="4005072"/>
            <a:ext cx="1691640" cy="603504"/>
          </a:xfrm>
          <a:prstGeom prst="roundRect">
            <a:avLst>
              <a:gd name="adj" fmla="val 7576"/>
            </a:avLst>
          </a:prstGeom>
          <a:solidFill>
            <a:srgbClr val="000000">
              <a:alpha val="55000"/>
            </a:srgbClr>
          </a:solidFill>
          <a:ln/>
        </p:spPr>
      </p:sp>
      <p:sp>
        <p:nvSpPr>
          <p:cNvPr id="5" name="Text 2"/>
          <p:cNvSpPr/>
          <p:nvPr/>
        </p:nvSpPr>
        <p:spPr>
          <a:xfrm>
            <a:off x="201168" y="4032504"/>
            <a:ext cx="1563624" cy="201168"/>
          </a:xfrm>
          <a:prstGeom prst="rect">
            <a:avLst/>
          </a:prstGeom>
          <a:noFill/>
          <a:ln/>
        </p:spPr>
        <p:txBody>
          <a:bodyPr wrap="square" rtlCol="0" anchor="ctr"/>
          <a:lstStyle/>
          <a:p>
            <a:pPr marL="0" indent="0" algn="l">
              <a:buNone/>
            </a:pPr>
            <a:r>
              <a:rPr lang="en-US" sz="800" b="1" dirty="0">
                <a:solidFill>
                  <a:srgbClr val="EAF1FB"/>
                </a:solidFill>
              </a:rPr>
              <a:t>Realçada · topo (°C) aprox.</a:t>
            </a:r>
            <a:endParaRPr lang="en-US" sz="800" dirty="0"/>
          </a:p>
        </p:txBody>
      </p:sp>
      <p:sp>
        <p:nvSpPr>
          <p:cNvPr id="6" name="Shape 3"/>
          <p:cNvSpPr/>
          <p:nvPr/>
        </p:nvSpPr>
        <p:spPr>
          <a:xfrm>
            <a:off x="219456" y="4233672"/>
            <a:ext cx="67285" cy="91440"/>
          </a:xfrm>
          <a:prstGeom prst="rect">
            <a:avLst/>
          </a:prstGeom>
          <a:solidFill>
            <a:srgbClr val="FAA813"/>
          </a:solidFill>
          <a:ln/>
        </p:spPr>
      </p:sp>
      <p:sp>
        <p:nvSpPr>
          <p:cNvPr id="7" name="Shape 4"/>
          <p:cNvSpPr/>
          <p:nvPr/>
        </p:nvSpPr>
        <p:spPr>
          <a:xfrm>
            <a:off x="283083" y="4233672"/>
            <a:ext cx="67285" cy="91440"/>
          </a:xfrm>
          <a:prstGeom prst="rect">
            <a:avLst/>
          </a:prstGeom>
          <a:solidFill>
            <a:srgbClr val="FBB610"/>
          </a:solidFill>
          <a:ln/>
        </p:spPr>
      </p:sp>
      <p:sp>
        <p:nvSpPr>
          <p:cNvPr id="8" name="Shape 5"/>
          <p:cNvSpPr/>
          <p:nvPr/>
        </p:nvSpPr>
        <p:spPr>
          <a:xfrm>
            <a:off x="346710" y="4233672"/>
            <a:ext cx="67285" cy="91440"/>
          </a:xfrm>
          <a:prstGeom prst="rect">
            <a:avLst/>
          </a:prstGeom>
          <a:solidFill>
            <a:srgbClr val="FCC40D"/>
          </a:solidFill>
          <a:ln/>
        </p:spPr>
      </p:sp>
      <p:sp>
        <p:nvSpPr>
          <p:cNvPr id="9" name="Shape 6"/>
          <p:cNvSpPr/>
          <p:nvPr/>
        </p:nvSpPr>
        <p:spPr>
          <a:xfrm>
            <a:off x="410337" y="4233672"/>
            <a:ext cx="67285" cy="91440"/>
          </a:xfrm>
          <a:prstGeom prst="rect">
            <a:avLst/>
          </a:prstGeom>
          <a:solidFill>
            <a:srgbClr val="FDD20A"/>
          </a:solidFill>
          <a:ln/>
        </p:spPr>
      </p:sp>
      <p:sp>
        <p:nvSpPr>
          <p:cNvPr id="10" name="Shape 7"/>
          <p:cNvSpPr/>
          <p:nvPr/>
        </p:nvSpPr>
        <p:spPr>
          <a:xfrm>
            <a:off x="473964" y="4233672"/>
            <a:ext cx="67285" cy="91440"/>
          </a:xfrm>
          <a:prstGeom prst="rect">
            <a:avLst/>
          </a:prstGeom>
          <a:solidFill>
            <a:srgbClr val="FDE007"/>
          </a:solidFill>
          <a:ln/>
        </p:spPr>
      </p:sp>
      <p:sp>
        <p:nvSpPr>
          <p:cNvPr id="11" name="Shape 8"/>
          <p:cNvSpPr/>
          <p:nvPr/>
        </p:nvSpPr>
        <p:spPr>
          <a:xfrm>
            <a:off x="537591" y="4233672"/>
            <a:ext cx="67285" cy="91440"/>
          </a:xfrm>
          <a:prstGeom prst="rect">
            <a:avLst/>
          </a:prstGeom>
          <a:solidFill>
            <a:srgbClr val="FEEE04"/>
          </a:solidFill>
          <a:ln/>
        </p:spPr>
      </p:sp>
      <p:sp>
        <p:nvSpPr>
          <p:cNvPr id="12" name="Shape 9"/>
          <p:cNvSpPr/>
          <p:nvPr/>
        </p:nvSpPr>
        <p:spPr>
          <a:xfrm>
            <a:off x="601218" y="4233672"/>
            <a:ext cx="67285" cy="91440"/>
          </a:xfrm>
          <a:prstGeom prst="rect">
            <a:avLst/>
          </a:prstGeom>
          <a:solidFill>
            <a:srgbClr val="FFFC01"/>
          </a:solidFill>
          <a:ln/>
        </p:spPr>
      </p:sp>
      <p:sp>
        <p:nvSpPr>
          <p:cNvPr id="13" name="Shape 10"/>
          <p:cNvSpPr/>
          <p:nvPr/>
        </p:nvSpPr>
        <p:spPr>
          <a:xfrm>
            <a:off x="664845" y="4233672"/>
            <a:ext cx="67285" cy="91440"/>
          </a:xfrm>
          <a:prstGeom prst="rect">
            <a:avLst/>
          </a:prstGeom>
          <a:solidFill>
            <a:srgbClr val="D6F629"/>
          </a:solidFill>
          <a:ln/>
        </p:spPr>
      </p:sp>
      <p:sp>
        <p:nvSpPr>
          <p:cNvPr id="14" name="Shape 11"/>
          <p:cNvSpPr/>
          <p:nvPr/>
        </p:nvSpPr>
        <p:spPr>
          <a:xfrm>
            <a:off x="728472" y="4233672"/>
            <a:ext cx="67285" cy="91440"/>
          </a:xfrm>
          <a:prstGeom prst="rect">
            <a:avLst/>
          </a:prstGeom>
          <a:solidFill>
            <a:srgbClr val="A2EB5D"/>
          </a:solidFill>
          <a:ln/>
        </p:spPr>
      </p:sp>
      <p:sp>
        <p:nvSpPr>
          <p:cNvPr id="15" name="Shape 12"/>
          <p:cNvSpPr/>
          <p:nvPr/>
        </p:nvSpPr>
        <p:spPr>
          <a:xfrm>
            <a:off x="792099" y="4233672"/>
            <a:ext cx="67285" cy="91440"/>
          </a:xfrm>
          <a:prstGeom prst="rect">
            <a:avLst/>
          </a:prstGeom>
          <a:solidFill>
            <a:srgbClr val="73E18C"/>
          </a:solidFill>
          <a:ln/>
        </p:spPr>
      </p:sp>
      <p:sp>
        <p:nvSpPr>
          <p:cNvPr id="16" name="Shape 13"/>
          <p:cNvSpPr/>
          <p:nvPr/>
        </p:nvSpPr>
        <p:spPr>
          <a:xfrm>
            <a:off x="855726" y="4233672"/>
            <a:ext cx="67285" cy="91440"/>
          </a:xfrm>
          <a:prstGeom prst="rect">
            <a:avLst/>
          </a:prstGeom>
          <a:solidFill>
            <a:srgbClr val="4BD9B4"/>
          </a:solidFill>
          <a:ln/>
        </p:spPr>
      </p:sp>
      <p:sp>
        <p:nvSpPr>
          <p:cNvPr id="17" name="Shape 14"/>
          <p:cNvSpPr/>
          <p:nvPr/>
        </p:nvSpPr>
        <p:spPr>
          <a:xfrm>
            <a:off x="919353" y="4233672"/>
            <a:ext cx="67285" cy="91440"/>
          </a:xfrm>
          <a:prstGeom prst="rect">
            <a:avLst/>
          </a:prstGeom>
          <a:solidFill>
            <a:srgbClr val="2ACCD5"/>
          </a:solidFill>
          <a:ln/>
        </p:spPr>
      </p:sp>
      <p:sp>
        <p:nvSpPr>
          <p:cNvPr id="18" name="Shape 15"/>
          <p:cNvSpPr/>
          <p:nvPr/>
        </p:nvSpPr>
        <p:spPr>
          <a:xfrm>
            <a:off x="982980" y="4233672"/>
            <a:ext cx="67285" cy="91440"/>
          </a:xfrm>
          <a:prstGeom prst="rect">
            <a:avLst/>
          </a:prstGeom>
          <a:solidFill>
            <a:srgbClr val="11BCEE"/>
          </a:solidFill>
          <a:ln/>
        </p:spPr>
      </p:sp>
      <p:sp>
        <p:nvSpPr>
          <p:cNvPr id="19" name="Shape 16"/>
          <p:cNvSpPr/>
          <p:nvPr/>
        </p:nvSpPr>
        <p:spPr>
          <a:xfrm>
            <a:off x="1046607" y="4233672"/>
            <a:ext cx="67285" cy="91440"/>
          </a:xfrm>
          <a:prstGeom prst="rect">
            <a:avLst/>
          </a:prstGeom>
          <a:solidFill>
            <a:srgbClr val="00A7FF"/>
          </a:solidFill>
          <a:ln/>
        </p:spPr>
      </p:sp>
      <p:sp>
        <p:nvSpPr>
          <p:cNvPr id="20" name="Shape 17"/>
          <p:cNvSpPr/>
          <p:nvPr/>
        </p:nvSpPr>
        <p:spPr>
          <a:xfrm>
            <a:off x="1110234" y="4233672"/>
            <a:ext cx="67285" cy="91440"/>
          </a:xfrm>
          <a:prstGeom prst="rect">
            <a:avLst/>
          </a:prstGeom>
          <a:solidFill>
            <a:srgbClr val="008AFF"/>
          </a:solidFill>
          <a:ln/>
        </p:spPr>
      </p:sp>
      <p:sp>
        <p:nvSpPr>
          <p:cNvPr id="21" name="Shape 18"/>
          <p:cNvSpPr/>
          <p:nvPr/>
        </p:nvSpPr>
        <p:spPr>
          <a:xfrm>
            <a:off x="1173861" y="4233672"/>
            <a:ext cx="67285" cy="91440"/>
          </a:xfrm>
          <a:prstGeom prst="rect">
            <a:avLst/>
          </a:prstGeom>
          <a:solidFill>
            <a:srgbClr val="006DFF"/>
          </a:solidFill>
          <a:ln/>
        </p:spPr>
      </p:sp>
      <p:sp>
        <p:nvSpPr>
          <p:cNvPr id="22" name="Shape 19"/>
          <p:cNvSpPr/>
          <p:nvPr/>
        </p:nvSpPr>
        <p:spPr>
          <a:xfrm>
            <a:off x="1237488" y="4233672"/>
            <a:ext cx="67285" cy="91440"/>
          </a:xfrm>
          <a:prstGeom prst="rect">
            <a:avLst/>
          </a:prstGeom>
          <a:solidFill>
            <a:srgbClr val="004FFF"/>
          </a:solidFill>
          <a:ln/>
        </p:spPr>
      </p:sp>
      <p:sp>
        <p:nvSpPr>
          <p:cNvPr id="23" name="Shape 20"/>
          <p:cNvSpPr/>
          <p:nvPr/>
        </p:nvSpPr>
        <p:spPr>
          <a:xfrm>
            <a:off x="1301115" y="4233672"/>
            <a:ext cx="67285" cy="91440"/>
          </a:xfrm>
          <a:prstGeom prst="rect">
            <a:avLst/>
          </a:prstGeom>
          <a:solidFill>
            <a:srgbClr val="002BFF"/>
          </a:solidFill>
          <a:ln/>
        </p:spPr>
      </p:sp>
      <p:sp>
        <p:nvSpPr>
          <p:cNvPr id="24" name="Shape 21"/>
          <p:cNvSpPr/>
          <p:nvPr/>
        </p:nvSpPr>
        <p:spPr>
          <a:xfrm>
            <a:off x="1364742" y="4233672"/>
            <a:ext cx="67285" cy="91440"/>
          </a:xfrm>
          <a:prstGeom prst="rect">
            <a:avLst/>
          </a:prstGeom>
          <a:solidFill>
            <a:srgbClr val="0008FF"/>
          </a:solidFill>
          <a:ln/>
        </p:spPr>
      </p:sp>
      <p:sp>
        <p:nvSpPr>
          <p:cNvPr id="25" name="Shape 22"/>
          <p:cNvSpPr/>
          <p:nvPr/>
        </p:nvSpPr>
        <p:spPr>
          <a:xfrm>
            <a:off x="1428369" y="4233672"/>
            <a:ext cx="67285" cy="91440"/>
          </a:xfrm>
          <a:prstGeom prst="rect">
            <a:avLst/>
          </a:prstGeom>
          <a:solidFill>
            <a:srgbClr val="5633EC"/>
          </a:solidFill>
          <a:ln/>
        </p:spPr>
      </p:sp>
      <p:sp>
        <p:nvSpPr>
          <p:cNvPr id="26" name="Shape 23"/>
          <p:cNvSpPr/>
          <p:nvPr/>
        </p:nvSpPr>
        <p:spPr>
          <a:xfrm>
            <a:off x="1491996" y="4233672"/>
            <a:ext cx="67285" cy="91440"/>
          </a:xfrm>
          <a:prstGeom prst="rect">
            <a:avLst/>
          </a:prstGeom>
          <a:solidFill>
            <a:srgbClr val="AF65D6"/>
          </a:solidFill>
          <a:ln/>
        </p:spPr>
      </p:sp>
      <p:sp>
        <p:nvSpPr>
          <p:cNvPr id="27" name="Shape 24"/>
          <p:cNvSpPr/>
          <p:nvPr/>
        </p:nvSpPr>
        <p:spPr>
          <a:xfrm>
            <a:off x="1555623" y="4233672"/>
            <a:ext cx="67285" cy="91440"/>
          </a:xfrm>
          <a:prstGeom prst="rect">
            <a:avLst/>
          </a:prstGeom>
          <a:solidFill>
            <a:srgbClr val="F88DC2"/>
          </a:solidFill>
          <a:ln/>
        </p:spPr>
      </p:sp>
      <p:sp>
        <p:nvSpPr>
          <p:cNvPr id="28" name="Shape 25"/>
          <p:cNvSpPr/>
          <p:nvPr/>
        </p:nvSpPr>
        <p:spPr>
          <a:xfrm>
            <a:off x="1619250" y="4233672"/>
            <a:ext cx="67285" cy="91440"/>
          </a:xfrm>
          <a:prstGeom prst="rect">
            <a:avLst/>
          </a:prstGeom>
          <a:solidFill>
            <a:srgbClr val="FF6280"/>
          </a:solidFill>
          <a:ln/>
        </p:spPr>
      </p:sp>
      <p:sp>
        <p:nvSpPr>
          <p:cNvPr id="29" name="Shape 26"/>
          <p:cNvSpPr/>
          <p:nvPr/>
        </p:nvSpPr>
        <p:spPr>
          <a:xfrm>
            <a:off x="1682877" y="4233672"/>
            <a:ext cx="67285" cy="91440"/>
          </a:xfrm>
          <a:prstGeom prst="rect">
            <a:avLst/>
          </a:prstGeom>
          <a:solidFill>
            <a:srgbClr val="FF2E38"/>
          </a:solidFill>
          <a:ln/>
        </p:spPr>
      </p:sp>
      <p:sp>
        <p:nvSpPr>
          <p:cNvPr id="30" name="Text 27"/>
          <p:cNvSpPr/>
          <p:nvPr/>
        </p:nvSpPr>
        <p:spPr>
          <a:xfrm>
            <a:off x="219456" y="4334256"/>
            <a:ext cx="310896" cy="118872"/>
          </a:xfrm>
          <a:prstGeom prst="rect">
            <a:avLst/>
          </a:prstGeom>
          <a:noFill/>
          <a:ln/>
        </p:spPr>
        <p:txBody>
          <a:bodyPr wrap="square" lIns="0" tIns="0" rIns="0" bIns="0" rtlCol="0" anchor="ctr"/>
          <a:lstStyle/>
          <a:p>
            <a:pPr marL="0" indent="0" algn="l">
              <a:buNone/>
            </a:pPr>
            <a:r>
              <a:rPr lang="en-US" sz="600" dirty="0">
                <a:solidFill>
                  <a:srgbClr val="DBE7F8"/>
                </a:solidFill>
              </a:rPr>
              <a:t>−30</a:t>
            </a:r>
            <a:endParaRPr lang="en-US" sz="600" dirty="0"/>
          </a:p>
        </p:txBody>
      </p:sp>
      <p:sp>
        <p:nvSpPr>
          <p:cNvPr id="31" name="Text 28"/>
          <p:cNvSpPr/>
          <p:nvPr/>
        </p:nvSpPr>
        <p:spPr>
          <a:xfrm>
            <a:off x="491581"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−44</a:t>
            </a:r>
            <a:endParaRPr lang="en-US" sz="600" dirty="0"/>
          </a:p>
        </p:txBody>
      </p:sp>
      <p:sp>
        <p:nvSpPr>
          <p:cNvPr id="32" name="Text 29"/>
          <p:cNvSpPr/>
          <p:nvPr/>
        </p:nvSpPr>
        <p:spPr>
          <a:xfrm>
            <a:off x="858073"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−56</a:t>
            </a:r>
            <a:endParaRPr lang="en-US" sz="600" dirty="0"/>
          </a:p>
        </p:txBody>
      </p:sp>
      <p:sp>
        <p:nvSpPr>
          <p:cNvPr id="33" name="Text 30"/>
          <p:cNvSpPr/>
          <p:nvPr/>
        </p:nvSpPr>
        <p:spPr>
          <a:xfrm>
            <a:off x="1285646"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−70</a:t>
            </a:r>
            <a:endParaRPr lang="en-US" sz="600" dirty="0"/>
          </a:p>
        </p:txBody>
      </p:sp>
      <p:sp>
        <p:nvSpPr>
          <p:cNvPr id="34" name="Text 31"/>
          <p:cNvSpPr/>
          <p:nvPr/>
        </p:nvSpPr>
        <p:spPr>
          <a:xfrm>
            <a:off x="1435608" y="4334256"/>
            <a:ext cx="310896" cy="118872"/>
          </a:xfrm>
          <a:prstGeom prst="rect">
            <a:avLst/>
          </a:prstGeom>
          <a:noFill/>
          <a:ln/>
        </p:spPr>
        <p:txBody>
          <a:bodyPr wrap="square" lIns="0" tIns="0" rIns="0" bIns="0" rtlCol="0" anchor="ctr"/>
          <a:lstStyle/>
          <a:p>
            <a:pPr marL="0" indent="0" algn="r">
              <a:buNone/>
            </a:pPr>
            <a:r>
              <a:rPr lang="en-US" sz="600" dirty="0">
                <a:solidFill>
                  <a:srgbClr val="DBE7F8"/>
                </a:solidFill>
              </a:rPr>
              <a:t>−80</a:t>
            </a:r>
            <a:endParaRPr lang="en-US" sz="600" dirty="0"/>
          </a:p>
        </p:txBody>
      </p:sp>
      <p:sp>
        <p:nvSpPr>
          <p:cNvPr id="35" name="Text 32"/>
          <p:cNvSpPr/>
          <p:nvPr/>
        </p:nvSpPr>
        <p:spPr>
          <a:xfrm>
            <a:off x="201168" y="4462272"/>
            <a:ext cx="1563624" cy="118872"/>
          </a:xfrm>
          <a:prstGeom prst="rect">
            <a:avLst/>
          </a:prstGeom>
          <a:noFill/>
          <a:ln/>
        </p:spPr>
        <p:txBody>
          <a:bodyPr wrap="square" rtlCol="0" anchor="ctr"/>
          <a:lstStyle/>
          <a:p>
            <a:pPr marL="0" indent="0" algn="l">
              <a:buNone/>
            </a:pPr>
            <a:r>
              <a:rPr lang="en-US" sz="650" dirty="0">
                <a:solidFill>
                  <a:srgbClr val="DBE7F8"/>
                </a:solidFill>
              </a:rPr>
              <a:t>Cinza = nuvem quente/superfície</a:t>
            </a:r>
            <a:endParaRPr lang="en-US" sz="650" dirty="0"/>
          </a:p>
        </p:txBody>
      </p:sp>
      <p:graphicFrame>
        <p:nvGraphicFramePr>
          <p:cNvPr id="36" name="Table 0"/>
          <p:cNvGraphicFramePr>
            <a:graphicFrameLocks noGrp="1"/>
          </p:cNvGraphicFramePr>
          <p:nvPr>
            <p:extLst>
              <p:ext uri="{D42A27DB-BD31-4B8C-83A1-F6EECF244321}">
                <p14:modId xmlns:p14="http://schemas.microsoft.com/office/powerpoint/2010/main" val="3680343942"/>
              </p:ext>
            </p:extLst>
          </p:nvPr>
        </p:nvGraphicFramePr>
        <p:xfrm>
          <a:off x="618134" y="4663440"/>
          <a:ext cx="7900415" cy="1312165"/>
        </p:xfrm>
        <a:graphic>
          <a:graphicData uri="http://schemas.openxmlformats.org/drawingml/2006/table">
            <a:tbl>
              <a:tblPr/>
              <a:tblGrid>
                <a:gridCol w="1580083">
                  <a:extLst>
                    <a:ext uri="{9D8B030D-6E8A-4147-A177-3AD203B41FA5}">
                      <a16:colId xmlns:a16="http://schemas.microsoft.com/office/drawing/2014/main" val="20000"/>
                    </a:ext>
                  </a:extLst>
                </a:gridCol>
                <a:gridCol w="1580083">
                  <a:extLst>
                    <a:ext uri="{9D8B030D-6E8A-4147-A177-3AD203B41FA5}">
                      <a16:colId xmlns:a16="http://schemas.microsoft.com/office/drawing/2014/main" val="20001"/>
                    </a:ext>
                  </a:extLst>
                </a:gridCol>
                <a:gridCol w="1580083">
                  <a:extLst>
                    <a:ext uri="{9D8B030D-6E8A-4147-A177-3AD203B41FA5}">
                      <a16:colId xmlns:a16="http://schemas.microsoft.com/office/drawing/2014/main" val="20002"/>
                    </a:ext>
                  </a:extLst>
                </a:gridCol>
                <a:gridCol w="1580083">
                  <a:extLst>
                    <a:ext uri="{9D8B030D-6E8A-4147-A177-3AD203B41FA5}">
                      <a16:colId xmlns:a16="http://schemas.microsoft.com/office/drawing/2014/main" val="20003"/>
                    </a:ext>
                  </a:extLst>
                </a:gridCol>
                <a:gridCol w="1580083">
                  <a:extLst>
                    <a:ext uri="{9D8B030D-6E8A-4147-A177-3AD203B41FA5}">
                      <a16:colId xmlns:a16="http://schemas.microsoft.com/office/drawing/2014/main" val="20004"/>
                    </a:ext>
                  </a:extLst>
                </a:gridCol>
              </a:tblGrid>
              <a:tr h="262433">
                <a:tc>
                  <a:txBody>
                    <a:bodyPr/>
                    <a:lstStyle/>
                    <a:p>
                      <a:pPr marL="0" indent="0" algn="ctr">
                        <a:buNone/>
                      </a:pPr>
                      <a:r>
                        <a:rPr lang="en-US" sz="879" b="1" dirty="0">
                          <a:solidFill>
                            <a:srgbClr val="FFFFFF"/>
                          </a:solidFill>
                          <a:latin typeface="Arial" pitchFamily="34" charset="0"/>
                          <a:ea typeface="Arial" pitchFamily="34" charset="-122"/>
                          <a:cs typeface="Arial" pitchFamily="34" charset="-120"/>
                        </a:rPr>
                        <a:t>FIR-RE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FZ</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RF</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SV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VT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extLst>
                  <a:ext uri="{0D108BD9-81ED-4DB2-BD59-A6C34878D82A}">
                    <a16:rowId xmlns:a16="http://schemas.microsoft.com/office/drawing/2014/main" val="10000"/>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1"/>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RAJ 25 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extLst>
                  <a:ext uri="{0D108BD9-81ED-4DB2-BD59-A6C34878D82A}">
                    <a16:rowId xmlns:a16="http://schemas.microsoft.com/office/drawing/2014/main" val="10002"/>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RAJ 25 KT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extLst>
                  <a:ext uri="{0D108BD9-81ED-4DB2-BD59-A6C34878D82A}">
                    <a16:rowId xmlns:a16="http://schemas.microsoft.com/office/drawing/2014/main" val="10003"/>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2681021" y="178308"/>
            <a:ext cx="3781958" cy="4306824"/>
          </a:xfrm>
          <a:prstGeom prst="rect">
            <a:avLst/>
          </a:prstGeom>
        </p:spPr>
      </p:pic>
      <p:sp>
        <p:nvSpPr>
          <p:cNvPr id="3" name="Text 0"/>
          <p:cNvSpPr/>
          <p:nvPr/>
        </p:nvSpPr>
        <p:spPr>
          <a:xfrm>
            <a:off x="731520" y="514350"/>
            <a:ext cx="1400861" cy="256032"/>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800" b="1" dirty="0">
                <a:solidFill>
                  <a:srgbClr val="EAF1FB"/>
                </a:solidFill>
              </a:rPr>
              <a:t>Satélite realçada</a:t>
            </a:r>
            <a:endParaRPr lang="en-US" sz="800" dirty="0"/>
          </a:p>
        </p:txBody>
      </p:sp>
      <p:sp>
        <p:nvSpPr>
          <p:cNvPr id="4" name="Shape 1"/>
          <p:cNvSpPr/>
          <p:nvPr/>
        </p:nvSpPr>
        <p:spPr>
          <a:xfrm>
            <a:off x="137160" y="4005072"/>
            <a:ext cx="1691640" cy="603504"/>
          </a:xfrm>
          <a:prstGeom prst="roundRect">
            <a:avLst>
              <a:gd name="adj" fmla="val 7576"/>
            </a:avLst>
          </a:prstGeom>
          <a:solidFill>
            <a:srgbClr val="000000">
              <a:alpha val="55000"/>
            </a:srgbClr>
          </a:solidFill>
          <a:ln/>
        </p:spPr>
      </p:sp>
      <p:sp>
        <p:nvSpPr>
          <p:cNvPr id="5" name="Text 2"/>
          <p:cNvSpPr/>
          <p:nvPr/>
        </p:nvSpPr>
        <p:spPr>
          <a:xfrm>
            <a:off x="201168" y="4032504"/>
            <a:ext cx="1563624" cy="201168"/>
          </a:xfrm>
          <a:prstGeom prst="rect">
            <a:avLst/>
          </a:prstGeom>
          <a:noFill/>
          <a:ln/>
        </p:spPr>
        <p:txBody>
          <a:bodyPr wrap="square" rtlCol="0" anchor="ctr"/>
          <a:lstStyle/>
          <a:p>
            <a:pPr marL="0" indent="0" algn="l">
              <a:buNone/>
            </a:pPr>
            <a:r>
              <a:rPr lang="en-US" sz="800" b="1" dirty="0">
                <a:solidFill>
                  <a:srgbClr val="EAF1FB"/>
                </a:solidFill>
              </a:rPr>
              <a:t>Realçada · topo (°C) aprox.</a:t>
            </a:r>
            <a:endParaRPr lang="en-US" sz="800" dirty="0"/>
          </a:p>
        </p:txBody>
      </p:sp>
      <p:sp>
        <p:nvSpPr>
          <p:cNvPr id="6" name="Shape 3"/>
          <p:cNvSpPr/>
          <p:nvPr/>
        </p:nvSpPr>
        <p:spPr>
          <a:xfrm>
            <a:off x="219456" y="4233672"/>
            <a:ext cx="67285" cy="91440"/>
          </a:xfrm>
          <a:prstGeom prst="rect">
            <a:avLst/>
          </a:prstGeom>
          <a:solidFill>
            <a:srgbClr val="FAA813"/>
          </a:solidFill>
          <a:ln/>
        </p:spPr>
      </p:sp>
      <p:sp>
        <p:nvSpPr>
          <p:cNvPr id="7" name="Shape 4"/>
          <p:cNvSpPr/>
          <p:nvPr/>
        </p:nvSpPr>
        <p:spPr>
          <a:xfrm>
            <a:off x="283083" y="4233672"/>
            <a:ext cx="67285" cy="91440"/>
          </a:xfrm>
          <a:prstGeom prst="rect">
            <a:avLst/>
          </a:prstGeom>
          <a:solidFill>
            <a:srgbClr val="FBB610"/>
          </a:solidFill>
          <a:ln/>
        </p:spPr>
      </p:sp>
      <p:sp>
        <p:nvSpPr>
          <p:cNvPr id="8" name="Shape 5"/>
          <p:cNvSpPr/>
          <p:nvPr/>
        </p:nvSpPr>
        <p:spPr>
          <a:xfrm>
            <a:off x="346710" y="4233672"/>
            <a:ext cx="67285" cy="91440"/>
          </a:xfrm>
          <a:prstGeom prst="rect">
            <a:avLst/>
          </a:prstGeom>
          <a:solidFill>
            <a:srgbClr val="FCC40D"/>
          </a:solidFill>
          <a:ln/>
        </p:spPr>
      </p:sp>
      <p:sp>
        <p:nvSpPr>
          <p:cNvPr id="9" name="Shape 6"/>
          <p:cNvSpPr/>
          <p:nvPr/>
        </p:nvSpPr>
        <p:spPr>
          <a:xfrm>
            <a:off x="410337" y="4233672"/>
            <a:ext cx="67285" cy="91440"/>
          </a:xfrm>
          <a:prstGeom prst="rect">
            <a:avLst/>
          </a:prstGeom>
          <a:solidFill>
            <a:srgbClr val="FDD20A"/>
          </a:solidFill>
          <a:ln/>
        </p:spPr>
      </p:sp>
      <p:sp>
        <p:nvSpPr>
          <p:cNvPr id="10" name="Shape 7"/>
          <p:cNvSpPr/>
          <p:nvPr/>
        </p:nvSpPr>
        <p:spPr>
          <a:xfrm>
            <a:off x="473964" y="4233672"/>
            <a:ext cx="67285" cy="91440"/>
          </a:xfrm>
          <a:prstGeom prst="rect">
            <a:avLst/>
          </a:prstGeom>
          <a:solidFill>
            <a:srgbClr val="FDE007"/>
          </a:solidFill>
          <a:ln/>
        </p:spPr>
      </p:sp>
      <p:sp>
        <p:nvSpPr>
          <p:cNvPr id="11" name="Shape 8"/>
          <p:cNvSpPr/>
          <p:nvPr/>
        </p:nvSpPr>
        <p:spPr>
          <a:xfrm>
            <a:off x="537591" y="4233672"/>
            <a:ext cx="67285" cy="91440"/>
          </a:xfrm>
          <a:prstGeom prst="rect">
            <a:avLst/>
          </a:prstGeom>
          <a:solidFill>
            <a:srgbClr val="FEEE04"/>
          </a:solidFill>
          <a:ln/>
        </p:spPr>
      </p:sp>
      <p:sp>
        <p:nvSpPr>
          <p:cNvPr id="12" name="Shape 9"/>
          <p:cNvSpPr/>
          <p:nvPr/>
        </p:nvSpPr>
        <p:spPr>
          <a:xfrm>
            <a:off x="601218" y="4233672"/>
            <a:ext cx="67285" cy="91440"/>
          </a:xfrm>
          <a:prstGeom prst="rect">
            <a:avLst/>
          </a:prstGeom>
          <a:solidFill>
            <a:srgbClr val="FFFC01"/>
          </a:solidFill>
          <a:ln/>
        </p:spPr>
      </p:sp>
      <p:sp>
        <p:nvSpPr>
          <p:cNvPr id="13" name="Shape 10"/>
          <p:cNvSpPr/>
          <p:nvPr/>
        </p:nvSpPr>
        <p:spPr>
          <a:xfrm>
            <a:off x="664845" y="4233672"/>
            <a:ext cx="67285" cy="91440"/>
          </a:xfrm>
          <a:prstGeom prst="rect">
            <a:avLst/>
          </a:prstGeom>
          <a:solidFill>
            <a:srgbClr val="D6F629"/>
          </a:solidFill>
          <a:ln/>
        </p:spPr>
      </p:sp>
      <p:sp>
        <p:nvSpPr>
          <p:cNvPr id="14" name="Shape 11"/>
          <p:cNvSpPr/>
          <p:nvPr/>
        </p:nvSpPr>
        <p:spPr>
          <a:xfrm>
            <a:off x="728472" y="4233672"/>
            <a:ext cx="67285" cy="91440"/>
          </a:xfrm>
          <a:prstGeom prst="rect">
            <a:avLst/>
          </a:prstGeom>
          <a:solidFill>
            <a:srgbClr val="A2EB5D"/>
          </a:solidFill>
          <a:ln/>
        </p:spPr>
      </p:sp>
      <p:sp>
        <p:nvSpPr>
          <p:cNvPr id="15" name="Shape 12"/>
          <p:cNvSpPr/>
          <p:nvPr/>
        </p:nvSpPr>
        <p:spPr>
          <a:xfrm>
            <a:off x="792099" y="4233672"/>
            <a:ext cx="67285" cy="91440"/>
          </a:xfrm>
          <a:prstGeom prst="rect">
            <a:avLst/>
          </a:prstGeom>
          <a:solidFill>
            <a:srgbClr val="73E18C"/>
          </a:solidFill>
          <a:ln/>
        </p:spPr>
      </p:sp>
      <p:sp>
        <p:nvSpPr>
          <p:cNvPr id="16" name="Shape 13"/>
          <p:cNvSpPr/>
          <p:nvPr/>
        </p:nvSpPr>
        <p:spPr>
          <a:xfrm>
            <a:off x="855726" y="4233672"/>
            <a:ext cx="67285" cy="91440"/>
          </a:xfrm>
          <a:prstGeom prst="rect">
            <a:avLst/>
          </a:prstGeom>
          <a:solidFill>
            <a:srgbClr val="4BD9B4"/>
          </a:solidFill>
          <a:ln/>
        </p:spPr>
      </p:sp>
      <p:sp>
        <p:nvSpPr>
          <p:cNvPr id="17" name="Shape 14"/>
          <p:cNvSpPr/>
          <p:nvPr/>
        </p:nvSpPr>
        <p:spPr>
          <a:xfrm>
            <a:off x="919353" y="4233672"/>
            <a:ext cx="67285" cy="91440"/>
          </a:xfrm>
          <a:prstGeom prst="rect">
            <a:avLst/>
          </a:prstGeom>
          <a:solidFill>
            <a:srgbClr val="2ACCD5"/>
          </a:solidFill>
          <a:ln/>
        </p:spPr>
      </p:sp>
      <p:sp>
        <p:nvSpPr>
          <p:cNvPr id="18" name="Shape 15"/>
          <p:cNvSpPr/>
          <p:nvPr/>
        </p:nvSpPr>
        <p:spPr>
          <a:xfrm>
            <a:off x="982980" y="4233672"/>
            <a:ext cx="67285" cy="91440"/>
          </a:xfrm>
          <a:prstGeom prst="rect">
            <a:avLst/>
          </a:prstGeom>
          <a:solidFill>
            <a:srgbClr val="11BCEE"/>
          </a:solidFill>
          <a:ln/>
        </p:spPr>
      </p:sp>
      <p:sp>
        <p:nvSpPr>
          <p:cNvPr id="19" name="Shape 16"/>
          <p:cNvSpPr/>
          <p:nvPr/>
        </p:nvSpPr>
        <p:spPr>
          <a:xfrm>
            <a:off x="1046607" y="4233672"/>
            <a:ext cx="67285" cy="91440"/>
          </a:xfrm>
          <a:prstGeom prst="rect">
            <a:avLst/>
          </a:prstGeom>
          <a:solidFill>
            <a:srgbClr val="00A7FF"/>
          </a:solidFill>
          <a:ln/>
        </p:spPr>
      </p:sp>
      <p:sp>
        <p:nvSpPr>
          <p:cNvPr id="20" name="Shape 17"/>
          <p:cNvSpPr/>
          <p:nvPr/>
        </p:nvSpPr>
        <p:spPr>
          <a:xfrm>
            <a:off x="1110234" y="4233672"/>
            <a:ext cx="67285" cy="91440"/>
          </a:xfrm>
          <a:prstGeom prst="rect">
            <a:avLst/>
          </a:prstGeom>
          <a:solidFill>
            <a:srgbClr val="008AFF"/>
          </a:solidFill>
          <a:ln/>
        </p:spPr>
      </p:sp>
      <p:sp>
        <p:nvSpPr>
          <p:cNvPr id="21" name="Shape 18"/>
          <p:cNvSpPr/>
          <p:nvPr/>
        </p:nvSpPr>
        <p:spPr>
          <a:xfrm>
            <a:off x="1173861" y="4233672"/>
            <a:ext cx="67285" cy="91440"/>
          </a:xfrm>
          <a:prstGeom prst="rect">
            <a:avLst/>
          </a:prstGeom>
          <a:solidFill>
            <a:srgbClr val="006DFF"/>
          </a:solidFill>
          <a:ln/>
        </p:spPr>
      </p:sp>
      <p:sp>
        <p:nvSpPr>
          <p:cNvPr id="22" name="Shape 19"/>
          <p:cNvSpPr/>
          <p:nvPr/>
        </p:nvSpPr>
        <p:spPr>
          <a:xfrm>
            <a:off x="1237488" y="4233672"/>
            <a:ext cx="67285" cy="91440"/>
          </a:xfrm>
          <a:prstGeom prst="rect">
            <a:avLst/>
          </a:prstGeom>
          <a:solidFill>
            <a:srgbClr val="004FFF"/>
          </a:solidFill>
          <a:ln/>
        </p:spPr>
      </p:sp>
      <p:sp>
        <p:nvSpPr>
          <p:cNvPr id="23" name="Shape 20"/>
          <p:cNvSpPr/>
          <p:nvPr/>
        </p:nvSpPr>
        <p:spPr>
          <a:xfrm>
            <a:off x="1301115" y="4233672"/>
            <a:ext cx="67285" cy="91440"/>
          </a:xfrm>
          <a:prstGeom prst="rect">
            <a:avLst/>
          </a:prstGeom>
          <a:solidFill>
            <a:srgbClr val="002BFF"/>
          </a:solidFill>
          <a:ln/>
        </p:spPr>
      </p:sp>
      <p:sp>
        <p:nvSpPr>
          <p:cNvPr id="24" name="Shape 21"/>
          <p:cNvSpPr/>
          <p:nvPr/>
        </p:nvSpPr>
        <p:spPr>
          <a:xfrm>
            <a:off x="1364742" y="4233672"/>
            <a:ext cx="67285" cy="91440"/>
          </a:xfrm>
          <a:prstGeom prst="rect">
            <a:avLst/>
          </a:prstGeom>
          <a:solidFill>
            <a:srgbClr val="0008FF"/>
          </a:solidFill>
          <a:ln/>
        </p:spPr>
      </p:sp>
      <p:sp>
        <p:nvSpPr>
          <p:cNvPr id="25" name="Shape 22"/>
          <p:cNvSpPr/>
          <p:nvPr/>
        </p:nvSpPr>
        <p:spPr>
          <a:xfrm>
            <a:off x="1428369" y="4233672"/>
            <a:ext cx="67285" cy="91440"/>
          </a:xfrm>
          <a:prstGeom prst="rect">
            <a:avLst/>
          </a:prstGeom>
          <a:solidFill>
            <a:srgbClr val="5633EC"/>
          </a:solidFill>
          <a:ln/>
        </p:spPr>
      </p:sp>
      <p:sp>
        <p:nvSpPr>
          <p:cNvPr id="26" name="Shape 23"/>
          <p:cNvSpPr/>
          <p:nvPr/>
        </p:nvSpPr>
        <p:spPr>
          <a:xfrm>
            <a:off x="1491996" y="4233672"/>
            <a:ext cx="67285" cy="91440"/>
          </a:xfrm>
          <a:prstGeom prst="rect">
            <a:avLst/>
          </a:prstGeom>
          <a:solidFill>
            <a:srgbClr val="AF65D6"/>
          </a:solidFill>
          <a:ln/>
        </p:spPr>
      </p:sp>
      <p:sp>
        <p:nvSpPr>
          <p:cNvPr id="27" name="Shape 24"/>
          <p:cNvSpPr/>
          <p:nvPr/>
        </p:nvSpPr>
        <p:spPr>
          <a:xfrm>
            <a:off x="1555623" y="4233672"/>
            <a:ext cx="67285" cy="91440"/>
          </a:xfrm>
          <a:prstGeom prst="rect">
            <a:avLst/>
          </a:prstGeom>
          <a:solidFill>
            <a:srgbClr val="F88DC2"/>
          </a:solidFill>
          <a:ln/>
        </p:spPr>
      </p:sp>
      <p:sp>
        <p:nvSpPr>
          <p:cNvPr id="28" name="Shape 25"/>
          <p:cNvSpPr/>
          <p:nvPr/>
        </p:nvSpPr>
        <p:spPr>
          <a:xfrm>
            <a:off x="1619250" y="4233672"/>
            <a:ext cx="67285" cy="91440"/>
          </a:xfrm>
          <a:prstGeom prst="rect">
            <a:avLst/>
          </a:prstGeom>
          <a:solidFill>
            <a:srgbClr val="FF6280"/>
          </a:solidFill>
          <a:ln/>
        </p:spPr>
      </p:sp>
      <p:sp>
        <p:nvSpPr>
          <p:cNvPr id="29" name="Shape 26"/>
          <p:cNvSpPr/>
          <p:nvPr/>
        </p:nvSpPr>
        <p:spPr>
          <a:xfrm>
            <a:off x="1682877" y="4233672"/>
            <a:ext cx="67285" cy="91440"/>
          </a:xfrm>
          <a:prstGeom prst="rect">
            <a:avLst/>
          </a:prstGeom>
          <a:solidFill>
            <a:srgbClr val="FF2E38"/>
          </a:solidFill>
          <a:ln/>
        </p:spPr>
      </p:sp>
      <p:sp>
        <p:nvSpPr>
          <p:cNvPr id="30" name="Text 27"/>
          <p:cNvSpPr/>
          <p:nvPr/>
        </p:nvSpPr>
        <p:spPr>
          <a:xfrm>
            <a:off x="219456" y="4334256"/>
            <a:ext cx="310896" cy="118872"/>
          </a:xfrm>
          <a:prstGeom prst="rect">
            <a:avLst/>
          </a:prstGeom>
          <a:noFill/>
          <a:ln/>
        </p:spPr>
        <p:txBody>
          <a:bodyPr wrap="square" lIns="0" tIns="0" rIns="0" bIns="0" rtlCol="0" anchor="ctr"/>
          <a:lstStyle/>
          <a:p>
            <a:pPr marL="0" indent="0" algn="l">
              <a:buNone/>
            </a:pPr>
            <a:r>
              <a:rPr lang="en-US" sz="600" dirty="0">
                <a:solidFill>
                  <a:srgbClr val="DBE7F8"/>
                </a:solidFill>
              </a:rPr>
              <a:t>−30</a:t>
            </a:r>
            <a:endParaRPr lang="en-US" sz="600" dirty="0"/>
          </a:p>
        </p:txBody>
      </p:sp>
      <p:sp>
        <p:nvSpPr>
          <p:cNvPr id="31" name="Text 28"/>
          <p:cNvSpPr/>
          <p:nvPr/>
        </p:nvSpPr>
        <p:spPr>
          <a:xfrm>
            <a:off x="491581"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−44</a:t>
            </a:r>
            <a:endParaRPr lang="en-US" sz="600" dirty="0"/>
          </a:p>
        </p:txBody>
      </p:sp>
      <p:sp>
        <p:nvSpPr>
          <p:cNvPr id="32" name="Text 29"/>
          <p:cNvSpPr/>
          <p:nvPr/>
        </p:nvSpPr>
        <p:spPr>
          <a:xfrm>
            <a:off x="858073"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−56</a:t>
            </a:r>
            <a:endParaRPr lang="en-US" sz="600" dirty="0"/>
          </a:p>
        </p:txBody>
      </p:sp>
      <p:sp>
        <p:nvSpPr>
          <p:cNvPr id="33" name="Text 30"/>
          <p:cNvSpPr/>
          <p:nvPr/>
        </p:nvSpPr>
        <p:spPr>
          <a:xfrm>
            <a:off x="1285646"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−70</a:t>
            </a:r>
            <a:endParaRPr lang="en-US" sz="600" dirty="0"/>
          </a:p>
        </p:txBody>
      </p:sp>
      <p:sp>
        <p:nvSpPr>
          <p:cNvPr id="34" name="Text 31"/>
          <p:cNvSpPr/>
          <p:nvPr/>
        </p:nvSpPr>
        <p:spPr>
          <a:xfrm>
            <a:off x="1435608" y="4334256"/>
            <a:ext cx="310896" cy="118872"/>
          </a:xfrm>
          <a:prstGeom prst="rect">
            <a:avLst/>
          </a:prstGeom>
          <a:noFill/>
          <a:ln/>
        </p:spPr>
        <p:txBody>
          <a:bodyPr wrap="square" lIns="0" tIns="0" rIns="0" bIns="0" rtlCol="0" anchor="ctr"/>
          <a:lstStyle/>
          <a:p>
            <a:pPr marL="0" indent="0" algn="r">
              <a:buNone/>
            </a:pPr>
            <a:r>
              <a:rPr lang="en-US" sz="600" dirty="0">
                <a:solidFill>
                  <a:srgbClr val="DBE7F8"/>
                </a:solidFill>
              </a:rPr>
              <a:t>−80</a:t>
            </a:r>
            <a:endParaRPr lang="en-US" sz="600" dirty="0"/>
          </a:p>
        </p:txBody>
      </p:sp>
      <p:sp>
        <p:nvSpPr>
          <p:cNvPr id="35" name="Text 32"/>
          <p:cNvSpPr/>
          <p:nvPr/>
        </p:nvSpPr>
        <p:spPr>
          <a:xfrm>
            <a:off x="201168" y="4462272"/>
            <a:ext cx="1563624" cy="118872"/>
          </a:xfrm>
          <a:prstGeom prst="rect">
            <a:avLst/>
          </a:prstGeom>
          <a:noFill/>
          <a:ln/>
        </p:spPr>
        <p:txBody>
          <a:bodyPr wrap="square" rtlCol="0" anchor="ctr"/>
          <a:lstStyle/>
          <a:p>
            <a:pPr marL="0" indent="0" algn="l">
              <a:buNone/>
            </a:pPr>
            <a:r>
              <a:rPr lang="en-US" sz="650" dirty="0">
                <a:solidFill>
                  <a:srgbClr val="DBE7F8"/>
                </a:solidFill>
              </a:rPr>
              <a:t>Cinza = nuvem quente/superfície</a:t>
            </a:r>
            <a:endParaRPr lang="en-US" sz="650" dirty="0"/>
          </a:p>
        </p:txBody>
      </p:sp>
      <p:graphicFrame>
        <p:nvGraphicFramePr>
          <p:cNvPr id="36"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0416" cy="1312165"/>
        </p:xfrm>
        <a:graphic>
          <a:graphicData uri="http://schemas.openxmlformats.org/drawingml/2006/table">
            <a:tbl>
              <a:tblPr/>
              <a:tblGrid>
                <a:gridCol w="1316736">
                  <a:extLst>
                    <a:ext uri="{9D8B030D-6E8A-4147-A177-3AD203B41FA5}">
                      <a16:colId xmlns:a16="http://schemas.microsoft.com/office/drawing/2014/main" val="20000"/>
                    </a:ext>
                  </a:extLst>
                </a:gridCol>
                <a:gridCol w="1316736">
                  <a:extLst>
                    <a:ext uri="{9D8B030D-6E8A-4147-A177-3AD203B41FA5}">
                      <a16:colId xmlns:a16="http://schemas.microsoft.com/office/drawing/2014/main" val="20001"/>
                    </a:ext>
                  </a:extLst>
                </a:gridCol>
                <a:gridCol w="1316736">
                  <a:extLst>
                    <a:ext uri="{9D8B030D-6E8A-4147-A177-3AD203B41FA5}">
                      <a16:colId xmlns:a16="http://schemas.microsoft.com/office/drawing/2014/main" val="20002"/>
                    </a:ext>
                  </a:extLst>
                </a:gridCol>
                <a:gridCol w="1316736">
                  <a:extLst>
                    <a:ext uri="{9D8B030D-6E8A-4147-A177-3AD203B41FA5}">
                      <a16:colId xmlns:a16="http://schemas.microsoft.com/office/drawing/2014/main" val="20003"/>
                    </a:ext>
                  </a:extLst>
                </a:gridCol>
                <a:gridCol w="1316736">
                  <a:extLst>
                    <a:ext uri="{9D8B030D-6E8A-4147-A177-3AD203B41FA5}">
                      <a16:colId xmlns:a16="http://schemas.microsoft.com/office/drawing/2014/main" val="20004"/>
                    </a:ext>
                  </a:extLst>
                </a:gridCol>
                <a:gridCol w="1316736">
                  <a:extLst>
                    <a:ext uri="{9D8B030D-6E8A-4147-A177-3AD203B41FA5}">
                      <a16:colId xmlns:a16="http://schemas.microsoft.com/office/drawing/2014/main" val="20005"/>
                    </a:ext>
                  </a:extLst>
                </a:gridCol>
              </a:tblGrid>
              <a:tr h="262433">
                <a:tc>
                  <a:txBody>
                    <a:bodyPr/>
                    <a:lstStyle/>
                    <a:p>
                      <a:pPr marL="0" indent="0" algn="ctr">
                        <a:buNone/>
                      </a:pPr>
                      <a:r>
                        <a:rPr lang="en-US" sz="879" b="1" dirty="0">
                          <a:solidFill>
                            <a:srgbClr val="FFFFFF"/>
                          </a:solidFill>
                          <a:latin typeface="Arial" pitchFamily="34" charset="0"/>
                          <a:ea typeface="Arial" pitchFamily="34" charset="-122"/>
                          <a:cs typeface="Arial" pitchFamily="34" charset="-120"/>
                        </a:rPr>
                        <a:t>FIR-BS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BR</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GO</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BH</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CF</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KP</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extLst>
                  <a:ext uri="{0D108BD9-81ED-4DB2-BD59-A6C34878D82A}">
                    <a16:rowId xmlns:a16="http://schemas.microsoft.com/office/drawing/2014/main" val="10000"/>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1"/>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extLst>
                  <a:ext uri="{0D108BD9-81ED-4DB2-BD59-A6C34878D82A}">
                    <a16:rowId xmlns:a16="http://schemas.microsoft.com/office/drawing/2014/main" val="10002"/>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extLst>
                  <a:ext uri="{0D108BD9-81ED-4DB2-BD59-A6C34878D82A}">
                    <a16:rowId xmlns:a16="http://schemas.microsoft.com/office/drawing/2014/main" val="10003"/>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2328062" y="178308"/>
            <a:ext cx="4487875" cy="4306824"/>
          </a:xfrm>
          <a:prstGeom prst="rect">
            <a:avLst/>
          </a:prstGeom>
        </p:spPr>
      </p:pic>
      <p:sp>
        <p:nvSpPr>
          <p:cNvPr id="3" name="Text 0"/>
          <p:cNvSpPr/>
          <p:nvPr/>
        </p:nvSpPr>
        <p:spPr>
          <a:xfrm>
            <a:off x="731520" y="514350"/>
            <a:ext cx="1400861" cy="256032"/>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800" b="1" dirty="0">
                <a:solidFill>
                  <a:srgbClr val="EAF1FB"/>
                </a:solidFill>
              </a:rPr>
              <a:t>Satélite realçada</a:t>
            </a:r>
            <a:endParaRPr lang="en-US" sz="800" dirty="0"/>
          </a:p>
        </p:txBody>
      </p:sp>
      <p:sp>
        <p:nvSpPr>
          <p:cNvPr id="4" name="Shape 1"/>
          <p:cNvSpPr/>
          <p:nvPr/>
        </p:nvSpPr>
        <p:spPr>
          <a:xfrm>
            <a:off x="137160" y="4005072"/>
            <a:ext cx="1691640" cy="603504"/>
          </a:xfrm>
          <a:prstGeom prst="roundRect">
            <a:avLst>
              <a:gd name="adj" fmla="val 7576"/>
            </a:avLst>
          </a:prstGeom>
          <a:solidFill>
            <a:srgbClr val="000000">
              <a:alpha val="55000"/>
            </a:srgbClr>
          </a:solidFill>
          <a:ln/>
        </p:spPr>
      </p:sp>
      <p:sp>
        <p:nvSpPr>
          <p:cNvPr id="5" name="Text 2"/>
          <p:cNvSpPr/>
          <p:nvPr/>
        </p:nvSpPr>
        <p:spPr>
          <a:xfrm>
            <a:off x="201168" y="4032504"/>
            <a:ext cx="1563624" cy="201168"/>
          </a:xfrm>
          <a:prstGeom prst="rect">
            <a:avLst/>
          </a:prstGeom>
          <a:noFill/>
          <a:ln/>
        </p:spPr>
        <p:txBody>
          <a:bodyPr wrap="square" rtlCol="0" anchor="ctr"/>
          <a:lstStyle/>
          <a:p>
            <a:pPr marL="0" indent="0" algn="l">
              <a:buNone/>
            </a:pPr>
            <a:r>
              <a:rPr lang="en-US" sz="800" b="1" dirty="0">
                <a:solidFill>
                  <a:srgbClr val="EAF1FB"/>
                </a:solidFill>
              </a:rPr>
              <a:t>Realçada · topo (°C) aprox.</a:t>
            </a:r>
            <a:endParaRPr lang="en-US" sz="800" dirty="0"/>
          </a:p>
        </p:txBody>
      </p:sp>
      <p:sp>
        <p:nvSpPr>
          <p:cNvPr id="6" name="Shape 3"/>
          <p:cNvSpPr/>
          <p:nvPr/>
        </p:nvSpPr>
        <p:spPr>
          <a:xfrm>
            <a:off x="219456" y="4233672"/>
            <a:ext cx="67285" cy="91440"/>
          </a:xfrm>
          <a:prstGeom prst="rect">
            <a:avLst/>
          </a:prstGeom>
          <a:solidFill>
            <a:srgbClr val="FAA813"/>
          </a:solidFill>
          <a:ln/>
        </p:spPr>
      </p:sp>
      <p:sp>
        <p:nvSpPr>
          <p:cNvPr id="7" name="Shape 4"/>
          <p:cNvSpPr/>
          <p:nvPr/>
        </p:nvSpPr>
        <p:spPr>
          <a:xfrm>
            <a:off x="283083" y="4233672"/>
            <a:ext cx="67285" cy="91440"/>
          </a:xfrm>
          <a:prstGeom prst="rect">
            <a:avLst/>
          </a:prstGeom>
          <a:solidFill>
            <a:srgbClr val="FBB610"/>
          </a:solidFill>
          <a:ln/>
        </p:spPr>
      </p:sp>
      <p:sp>
        <p:nvSpPr>
          <p:cNvPr id="8" name="Shape 5"/>
          <p:cNvSpPr/>
          <p:nvPr/>
        </p:nvSpPr>
        <p:spPr>
          <a:xfrm>
            <a:off x="346710" y="4233672"/>
            <a:ext cx="67285" cy="91440"/>
          </a:xfrm>
          <a:prstGeom prst="rect">
            <a:avLst/>
          </a:prstGeom>
          <a:solidFill>
            <a:srgbClr val="FCC40D"/>
          </a:solidFill>
          <a:ln/>
        </p:spPr>
      </p:sp>
      <p:sp>
        <p:nvSpPr>
          <p:cNvPr id="9" name="Shape 6"/>
          <p:cNvSpPr/>
          <p:nvPr/>
        </p:nvSpPr>
        <p:spPr>
          <a:xfrm>
            <a:off x="410337" y="4233672"/>
            <a:ext cx="67285" cy="91440"/>
          </a:xfrm>
          <a:prstGeom prst="rect">
            <a:avLst/>
          </a:prstGeom>
          <a:solidFill>
            <a:srgbClr val="FDD20A"/>
          </a:solidFill>
          <a:ln/>
        </p:spPr>
      </p:sp>
      <p:sp>
        <p:nvSpPr>
          <p:cNvPr id="10" name="Shape 7"/>
          <p:cNvSpPr/>
          <p:nvPr/>
        </p:nvSpPr>
        <p:spPr>
          <a:xfrm>
            <a:off x="473964" y="4233672"/>
            <a:ext cx="67285" cy="91440"/>
          </a:xfrm>
          <a:prstGeom prst="rect">
            <a:avLst/>
          </a:prstGeom>
          <a:solidFill>
            <a:srgbClr val="FDE007"/>
          </a:solidFill>
          <a:ln/>
        </p:spPr>
      </p:sp>
      <p:sp>
        <p:nvSpPr>
          <p:cNvPr id="11" name="Shape 8"/>
          <p:cNvSpPr/>
          <p:nvPr/>
        </p:nvSpPr>
        <p:spPr>
          <a:xfrm>
            <a:off x="537591" y="4233672"/>
            <a:ext cx="67285" cy="91440"/>
          </a:xfrm>
          <a:prstGeom prst="rect">
            <a:avLst/>
          </a:prstGeom>
          <a:solidFill>
            <a:srgbClr val="FEEE04"/>
          </a:solidFill>
          <a:ln/>
        </p:spPr>
      </p:sp>
      <p:sp>
        <p:nvSpPr>
          <p:cNvPr id="12" name="Shape 9"/>
          <p:cNvSpPr/>
          <p:nvPr/>
        </p:nvSpPr>
        <p:spPr>
          <a:xfrm>
            <a:off x="601218" y="4233672"/>
            <a:ext cx="67285" cy="91440"/>
          </a:xfrm>
          <a:prstGeom prst="rect">
            <a:avLst/>
          </a:prstGeom>
          <a:solidFill>
            <a:srgbClr val="FFFC01"/>
          </a:solidFill>
          <a:ln/>
        </p:spPr>
      </p:sp>
      <p:sp>
        <p:nvSpPr>
          <p:cNvPr id="13" name="Shape 10"/>
          <p:cNvSpPr/>
          <p:nvPr/>
        </p:nvSpPr>
        <p:spPr>
          <a:xfrm>
            <a:off x="664845" y="4233672"/>
            <a:ext cx="67285" cy="91440"/>
          </a:xfrm>
          <a:prstGeom prst="rect">
            <a:avLst/>
          </a:prstGeom>
          <a:solidFill>
            <a:srgbClr val="D6F629"/>
          </a:solidFill>
          <a:ln/>
        </p:spPr>
      </p:sp>
      <p:sp>
        <p:nvSpPr>
          <p:cNvPr id="14" name="Shape 11"/>
          <p:cNvSpPr/>
          <p:nvPr/>
        </p:nvSpPr>
        <p:spPr>
          <a:xfrm>
            <a:off x="728472" y="4233672"/>
            <a:ext cx="67285" cy="91440"/>
          </a:xfrm>
          <a:prstGeom prst="rect">
            <a:avLst/>
          </a:prstGeom>
          <a:solidFill>
            <a:srgbClr val="A2EB5D"/>
          </a:solidFill>
          <a:ln/>
        </p:spPr>
      </p:sp>
      <p:sp>
        <p:nvSpPr>
          <p:cNvPr id="15" name="Shape 12"/>
          <p:cNvSpPr/>
          <p:nvPr/>
        </p:nvSpPr>
        <p:spPr>
          <a:xfrm>
            <a:off x="792099" y="4233672"/>
            <a:ext cx="67285" cy="91440"/>
          </a:xfrm>
          <a:prstGeom prst="rect">
            <a:avLst/>
          </a:prstGeom>
          <a:solidFill>
            <a:srgbClr val="73E18C"/>
          </a:solidFill>
          <a:ln/>
        </p:spPr>
      </p:sp>
      <p:sp>
        <p:nvSpPr>
          <p:cNvPr id="16" name="Shape 13"/>
          <p:cNvSpPr/>
          <p:nvPr/>
        </p:nvSpPr>
        <p:spPr>
          <a:xfrm>
            <a:off x="855726" y="4233672"/>
            <a:ext cx="67285" cy="91440"/>
          </a:xfrm>
          <a:prstGeom prst="rect">
            <a:avLst/>
          </a:prstGeom>
          <a:solidFill>
            <a:srgbClr val="4BD9B4"/>
          </a:solidFill>
          <a:ln/>
        </p:spPr>
      </p:sp>
      <p:sp>
        <p:nvSpPr>
          <p:cNvPr id="17" name="Shape 14"/>
          <p:cNvSpPr/>
          <p:nvPr/>
        </p:nvSpPr>
        <p:spPr>
          <a:xfrm>
            <a:off x="919353" y="4233672"/>
            <a:ext cx="67285" cy="91440"/>
          </a:xfrm>
          <a:prstGeom prst="rect">
            <a:avLst/>
          </a:prstGeom>
          <a:solidFill>
            <a:srgbClr val="2ACCD5"/>
          </a:solidFill>
          <a:ln/>
        </p:spPr>
      </p:sp>
      <p:sp>
        <p:nvSpPr>
          <p:cNvPr id="18" name="Shape 15"/>
          <p:cNvSpPr/>
          <p:nvPr/>
        </p:nvSpPr>
        <p:spPr>
          <a:xfrm>
            <a:off x="982980" y="4233672"/>
            <a:ext cx="67285" cy="91440"/>
          </a:xfrm>
          <a:prstGeom prst="rect">
            <a:avLst/>
          </a:prstGeom>
          <a:solidFill>
            <a:srgbClr val="11BCEE"/>
          </a:solidFill>
          <a:ln/>
        </p:spPr>
      </p:sp>
      <p:sp>
        <p:nvSpPr>
          <p:cNvPr id="19" name="Shape 16"/>
          <p:cNvSpPr/>
          <p:nvPr/>
        </p:nvSpPr>
        <p:spPr>
          <a:xfrm>
            <a:off x="1046607" y="4233672"/>
            <a:ext cx="67285" cy="91440"/>
          </a:xfrm>
          <a:prstGeom prst="rect">
            <a:avLst/>
          </a:prstGeom>
          <a:solidFill>
            <a:srgbClr val="00A7FF"/>
          </a:solidFill>
          <a:ln/>
        </p:spPr>
      </p:sp>
      <p:sp>
        <p:nvSpPr>
          <p:cNvPr id="20" name="Shape 17"/>
          <p:cNvSpPr/>
          <p:nvPr/>
        </p:nvSpPr>
        <p:spPr>
          <a:xfrm>
            <a:off x="1110234" y="4233672"/>
            <a:ext cx="67285" cy="91440"/>
          </a:xfrm>
          <a:prstGeom prst="rect">
            <a:avLst/>
          </a:prstGeom>
          <a:solidFill>
            <a:srgbClr val="008AFF"/>
          </a:solidFill>
          <a:ln/>
        </p:spPr>
      </p:sp>
      <p:sp>
        <p:nvSpPr>
          <p:cNvPr id="21" name="Shape 18"/>
          <p:cNvSpPr/>
          <p:nvPr/>
        </p:nvSpPr>
        <p:spPr>
          <a:xfrm>
            <a:off x="1173861" y="4233672"/>
            <a:ext cx="67285" cy="91440"/>
          </a:xfrm>
          <a:prstGeom prst="rect">
            <a:avLst/>
          </a:prstGeom>
          <a:solidFill>
            <a:srgbClr val="006DFF"/>
          </a:solidFill>
          <a:ln/>
        </p:spPr>
      </p:sp>
      <p:sp>
        <p:nvSpPr>
          <p:cNvPr id="22" name="Shape 19"/>
          <p:cNvSpPr/>
          <p:nvPr/>
        </p:nvSpPr>
        <p:spPr>
          <a:xfrm>
            <a:off x="1237488" y="4233672"/>
            <a:ext cx="67285" cy="91440"/>
          </a:xfrm>
          <a:prstGeom prst="rect">
            <a:avLst/>
          </a:prstGeom>
          <a:solidFill>
            <a:srgbClr val="004FFF"/>
          </a:solidFill>
          <a:ln/>
        </p:spPr>
      </p:sp>
      <p:sp>
        <p:nvSpPr>
          <p:cNvPr id="23" name="Shape 20"/>
          <p:cNvSpPr/>
          <p:nvPr/>
        </p:nvSpPr>
        <p:spPr>
          <a:xfrm>
            <a:off x="1301115" y="4233672"/>
            <a:ext cx="67285" cy="91440"/>
          </a:xfrm>
          <a:prstGeom prst="rect">
            <a:avLst/>
          </a:prstGeom>
          <a:solidFill>
            <a:srgbClr val="002BFF"/>
          </a:solidFill>
          <a:ln/>
        </p:spPr>
      </p:sp>
      <p:sp>
        <p:nvSpPr>
          <p:cNvPr id="24" name="Shape 21"/>
          <p:cNvSpPr/>
          <p:nvPr/>
        </p:nvSpPr>
        <p:spPr>
          <a:xfrm>
            <a:off x="1364742" y="4233672"/>
            <a:ext cx="67285" cy="91440"/>
          </a:xfrm>
          <a:prstGeom prst="rect">
            <a:avLst/>
          </a:prstGeom>
          <a:solidFill>
            <a:srgbClr val="0008FF"/>
          </a:solidFill>
          <a:ln/>
        </p:spPr>
      </p:sp>
      <p:sp>
        <p:nvSpPr>
          <p:cNvPr id="25" name="Shape 22"/>
          <p:cNvSpPr/>
          <p:nvPr/>
        </p:nvSpPr>
        <p:spPr>
          <a:xfrm>
            <a:off x="1428369" y="4233672"/>
            <a:ext cx="67285" cy="91440"/>
          </a:xfrm>
          <a:prstGeom prst="rect">
            <a:avLst/>
          </a:prstGeom>
          <a:solidFill>
            <a:srgbClr val="5633EC"/>
          </a:solidFill>
          <a:ln/>
        </p:spPr>
      </p:sp>
      <p:sp>
        <p:nvSpPr>
          <p:cNvPr id="26" name="Shape 23"/>
          <p:cNvSpPr/>
          <p:nvPr/>
        </p:nvSpPr>
        <p:spPr>
          <a:xfrm>
            <a:off x="1491996" y="4233672"/>
            <a:ext cx="67285" cy="91440"/>
          </a:xfrm>
          <a:prstGeom prst="rect">
            <a:avLst/>
          </a:prstGeom>
          <a:solidFill>
            <a:srgbClr val="AF65D6"/>
          </a:solidFill>
          <a:ln/>
        </p:spPr>
      </p:sp>
      <p:sp>
        <p:nvSpPr>
          <p:cNvPr id="27" name="Shape 24"/>
          <p:cNvSpPr/>
          <p:nvPr/>
        </p:nvSpPr>
        <p:spPr>
          <a:xfrm>
            <a:off x="1555623" y="4233672"/>
            <a:ext cx="67285" cy="91440"/>
          </a:xfrm>
          <a:prstGeom prst="rect">
            <a:avLst/>
          </a:prstGeom>
          <a:solidFill>
            <a:srgbClr val="F88DC2"/>
          </a:solidFill>
          <a:ln/>
        </p:spPr>
      </p:sp>
      <p:sp>
        <p:nvSpPr>
          <p:cNvPr id="28" name="Shape 25"/>
          <p:cNvSpPr/>
          <p:nvPr/>
        </p:nvSpPr>
        <p:spPr>
          <a:xfrm>
            <a:off x="1619250" y="4233672"/>
            <a:ext cx="67285" cy="91440"/>
          </a:xfrm>
          <a:prstGeom prst="rect">
            <a:avLst/>
          </a:prstGeom>
          <a:solidFill>
            <a:srgbClr val="FF6280"/>
          </a:solidFill>
          <a:ln/>
        </p:spPr>
      </p:sp>
      <p:sp>
        <p:nvSpPr>
          <p:cNvPr id="29" name="Shape 26"/>
          <p:cNvSpPr/>
          <p:nvPr/>
        </p:nvSpPr>
        <p:spPr>
          <a:xfrm>
            <a:off x="1682877" y="4233672"/>
            <a:ext cx="67285" cy="91440"/>
          </a:xfrm>
          <a:prstGeom prst="rect">
            <a:avLst/>
          </a:prstGeom>
          <a:solidFill>
            <a:srgbClr val="FF2E38"/>
          </a:solidFill>
          <a:ln/>
        </p:spPr>
      </p:sp>
      <p:sp>
        <p:nvSpPr>
          <p:cNvPr id="30" name="Text 27"/>
          <p:cNvSpPr/>
          <p:nvPr/>
        </p:nvSpPr>
        <p:spPr>
          <a:xfrm>
            <a:off x="219456" y="4334256"/>
            <a:ext cx="310896" cy="118872"/>
          </a:xfrm>
          <a:prstGeom prst="rect">
            <a:avLst/>
          </a:prstGeom>
          <a:noFill/>
          <a:ln/>
        </p:spPr>
        <p:txBody>
          <a:bodyPr wrap="square" lIns="0" tIns="0" rIns="0" bIns="0" rtlCol="0" anchor="ctr"/>
          <a:lstStyle/>
          <a:p>
            <a:pPr marL="0" indent="0" algn="l">
              <a:buNone/>
            </a:pPr>
            <a:r>
              <a:rPr lang="en-US" sz="600" dirty="0">
                <a:solidFill>
                  <a:srgbClr val="DBE7F8"/>
                </a:solidFill>
              </a:rPr>
              <a:t>−30</a:t>
            </a:r>
            <a:endParaRPr lang="en-US" sz="600" dirty="0"/>
          </a:p>
        </p:txBody>
      </p:sp>
      <p:sp>
        <p:nvSpPr>
          <p:cNvPr id="31" name="Text 28"/>
          <p:cNvSpPr/>
          <p:nvPr/>
        </p:nvSpPr>
        <p:spPr>
          <a:xfrm>
            <a:off x="491581"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−44</a:t>
            </a:r>
            <a:endParaRPr lang="en-US" sz="600" dirty="0"/>
          </a:p>
        </p:txBody>
      </p:sp>
      <p:sp>
        <p:nvSpPr>
          <p:cNvPr id="32" name="Text 29"/>
          <p:cNvSpPr/>
          <p:nvPr/>
        </p:nvSpPr>
        <p:spPr>
          <a:xfrm>
            <a:off x="858073"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−56</a:t>
            </a:r>
            <a:endParaRPr lang="en-US" sz="600" dirty="0"/>
          </a:p>
        </p:txBody>
      </p:sp>
      <p:sp>
        <p:nvSpPr>
          <p:cNvPr id="33" name="Text 30"/>
          <p:cNvSpPr/>
          <p:nvPr/>
        </p:nvSpPr>
        <p:spPr>
          <a:xfrm>
            <a:off x="1285646" y="4334256"/>
            <a:ext cx="310896" cy="118872"/>
          </a:xfrm>
          <a:prstGeom prst="rect">
            <a:avLst/>
          </a:prstGeom>
          <a:noFill/>
          <a:ln/>
        </p:spPr>
        <p:txBody>
          <a:bodyPr wrap="square" lIns="0" tIns="0" rIns="0" bIns="0" rtlCol="0" anchor="ctr"/>
          <a:lstStyle/>
          <a:p>
            <a:pPr marL="0" indent="0" algn="ctr">
              <a:buNone/>
            </a:pPr>
            <a:r>
              <a:rPr lang="en-US" sz="600" dirty="0">
                <a:solidFill>
                  <a:srgbClr val="DBE7F8"/>
                </a:solidFill>
              </a:rPr>
              <a:t>−70</a:t>
            </a:r>
            <a:endParaRPr lang="en-US" sz="600" dirty="0"/>
          </a:p>
        </p:txBody>
      </p:sp>
      <p:sp>
        <p:nvSpPr>
          <p:cNvPr id="34" name="Text 31"/>
          <p:cNvSpPr/>
          <p:nvPr/>
        </p:nvSpPr>
        <p:spPr>
          <a:xfrm>
            <a:off x="1435608" y="4334256"/>
            <a:ext cx="310896" cy="118872"/>
          </a:xfrm>
          <a:prstGeom prst="rect">
            <a:avLst/>
          </a:prstGeom>
          <a:noFill/>
          <a:ln/>
        </p:spPr>
        <p:txBody>
          <a:bodyPr wrap="square" lIns="0" tIns="0" rIns="0" bIns="0" rtlCol="0" anchor="ctr"/>
          <a:lstStyle/>
          <a:p>
            <a:pPr marL="0" indent="0" algn="r">
              <a:buNone/>
            </a:pPr>
            <a:r>
              <a:rPr lang="en-US" sz="600" dirty="0">
                <a:solidFill>
                  <a:srgbClr val="DBE7F8"/>
                </a:solidFill>
              </a:rPr>
              <a:t>−80</a:t>
            </a:r>
            <a:endParaRPr lang="en-US" sz="600" dirty="0"/>
          </a:p>
        </p:txBody>
      </p:sp>
      <p:sp>
        <p:nvSpPr>
          <p:cNvPr id="35" name="Text 32"/>
          <p:cNvSpPr/>
          <p:nvPr/>
        </p:nvSpPr>
        <p:spPr>
          <a:xfrm>
            <a:off x="201168" y="4462272"/>
            <a:ext cx="1563624" cy="118872"/>
          </a:xfrm>
          <a:prstGeom prst="rect">
            <a:avLst/>
          </a:prstGeom>
          <a:noFill/>
          <a:ln/>
        </p:spPr>
        <p:txBody>
          <a:bodyPr wrap="square" rtlCol="0" anchor="ctr"/>
          <a:lstStyle/>
          <a:p>
            <a:pPr marL="0" indent="0" algn="l">
              <a:buNone/>
            </a:pPr>
            <a:r>
              <a:rPr lang="en-US" sz="650" dirty="0">
                <a:solidFill>
                  <a:srgbClr val="DBE7F8"/>
                </a:solidFill>
              </a:rPr>
              <a:t>Cinza = nuvem quente/superfície</a:t>
            </a:r>
            <a:endParaRPr lang="en-US" sz="650" dirty="0"/>
          </a:p>
        </p:txBody>
      </p:sp>
      <p:graphicFrame>
        <p:nvGraphicFramePr>
          <p:cNvPr id="36" name="Table 0"/>
          <p:cNvGraphicFramePr>
            <a:graphicFrameLocks noGrp="1"/>
          </p:cNvGraphicFramePr>
          <p:nvPr>
            <p:extLst>
              <p:ext uri="{D42A27DB-BD31-4B8C-83A1-F6EECF244321}">
                <p14:modId xmlns:p14="http://schemas.microsoft.com/office/powerpoint/2010/main" val="2223732041"/>
              </p:ext>
            </p:extLst>
          </p:nvPr>
        </p:nvGraphicFramePr>
        <p:xfrm>
          <a:off x="618134" y="4663440"/>
          <a:ext cx="7889448" cy="1809648"/>
        </p:xfrm>
        <a:graphic>
          <a:graphicData uri="http://schemas.openxmlformats.org/drawingml/2006/table">
            <a:tbl>
              <a:tblPr/>
              <a:tblGrid>
                <a:gridCol w="657454">
                  <a:extLst>
                    <a:ext uri="{9D8B030D-6E8A-4147-A177-3AD203B41FA5}">
                      <a16:colId xmlns:a16="http://schemas.microsoft.com/office/drawing/2014/main" val="20000"/>
                    </a:ext>
                  </a:extLst>
                </a:gridCol>
                <a:gridCol w="657454">
                  <a:extLst>
                    <a:ext uri="{9D8B030D-6E8A-4147-A177-3AD203B41FA5}">
                      <a16:colId xmlns:a16="http://schemas.microsoft.com/office/drawing/2014/main" val="20001"/>
                    </a:ext>
                  </a:extLst>
                </a:gridCol>
                <a:gridCol w="657454">
                  <a:extLst>
                    <a:ext uri="{9D8B030D-6E8A-4147-A177-3AD203B41FA5}">
                      <a16:colId xmlns:a16="http://schemas.microsoft.com/office/drawing/2014/main" val="20002"/>
                    </a:ext>
                  </a:extLst>
                </a:gridCol>
                <a:gridCol w="657454">
                  <a:extLst>
                    <a:ext uri="{9D8B030D-6E8A-4147-A177-3AD203B41FA5}">
                      <a16:colId xmlns:a16="http://schemas.microsoft.com/office/drawing/2014/main" val="20003"/>
                    </a:ext>
                  </a:extLst>
                </a:gridCol>
                <a:gridCol w="657454">
                  <a:extLst>
                    <a:ext uri="{9D8B030D-6E8A-4147-A177-3AD203B41FA5}">
                      <a16:colId xmlns:a16="http://schemas.microsoft.com/office/drawing/2014/main" val="20004"/>
                    </a:ext>
                  </a:extLst>
                </a:gridCol>
                <a:gridCol w="657454">
                  <a:extLst>
                    <a:ext uri="{9D8B030D-6E8A-4147-A177-3AD203B41FA5}">
                      <a16:colId xmlns:a16="http://schemas.microsoft.com/office/drawing/2014/main" val="20005"/>
                    </a:ext>
                  </a:extLst>
                </a:gridCol>
                <a:gridCol w="657454">
                  <a:extLst>
                    <a:ext uri="{9D8B030D-6E8A-4147-A177-3AD203B41FA5}">
                      <a16:colId xmlns:a16="http://schemas.microsoft.com/office/drawing/2014/main" val="20006"/>
                    </a:ext>
                  </a:extLst>
                </a:gridCol>
                <a:gridCol w="657454">
                  <a:extLst>
                    <a:ext uri="{9D8B030D-6E8A-4147-A177-3AD203B41FA5}">
                      <a16:colId xmlns:a16="http://schemas.microsoft.com/office/drawing/2014/main" val="20007"/>
                    </a:ext>
                  </a:extLst>
                </a:gridCol>
                <a:gridCol w="657454">
                  <a:extLst>
                    <a:ext uri="{9D8B030D-6E8A-4147-A177-3AD203B41FA5}">
                      <a16:colId xmlns:a16="http://schemas.microsoft.com/office/drawing/2014/main" val="20008"/>
                    </a:ext>
                  </a:extLst>
                </a:gridCol>
                <a:gridCol w="657454">
                  <a:extLst>
                    <a:ext uri="{9D8B030D-6E8A-4147-A177-3AD203B41FA5}">
                      <a16:colId xmlns:a16="http://schemas.microsoft.com/office/drawing/2014/main" val="20009"/>
                    </a:ext>
                  </a:extLst>
                </a:gridCol>
                <a:gridCol w="657454">
                  <a:extLst>
                    <a:ext uri="{9D8B030D-6E8A-4147-A177-3AD203B41FA5}">
                      <a16:colId xmlns:a16="http://schemas.microsoft.com/office/drawing/2014/main" val="20010"/>
                    </a:ext>
                  </a:extLst>
                </a:gridCol>
                <a:gridCol w="657454">
                  <a:extLst>
                    <a:ext uri="{9D8B030D-6E8A-4147-A177-3AD203B41FA5}">
                      <a16:colId xmlns:a16="http://schemas.microsoft.com/office/drawing/2014/main" val="20011"/>
                    </a:ext>
                  </a:extLst>
                </a:gridCol>
              </a:tblGrid>
              <a:tr h="262433">
                <a:tc>
                  <a:txBody>
                    <a:bodyPr/>
                    <a:lstStyle/>
                    <a:p>
                      <a:pPr marL="0" indent="0" algn="ctr">
                        <a:buNone/>
                      </a:pPr>
                      <a:r>
                        <a:rPr lang="en-US" sz="879" b="1" dirty="0">
                          <a:solidFill>
                            <a:srgbClr val="FFFFFF"/>
                          </a:solidFill>
                          <a:latin typeface="Arial" pitchFamily="34" charset="0"/>
                          <a:ea typeface="Arial" pitchFamily="34" charset="-122"/>
                          <a:cs typeface="Arial" pitchFamily="34" charset="-120"/>
                        </a:rPr>
                        <a:t>FIR-CW</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GR</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SP</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GL</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RJ</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CG</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CT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FI</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FL</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JV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NF</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PA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extLst>
                  <a:ext uri="{0D108BD9-81ED-4DB2-BD59-A6C34878D82A}">
                    <a16:rowId xmlns:a16="http://schemas.microsoft.com/office/drawing/2014/main" val="10000"/>
                  </a:ext>
                </a:extLst>
              </a:tr>
              <a:tr h="395935">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BR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 BR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extLst>
                  <a:ext uri="{0D108BD9-81ED-4DB2-BD59-A6C34878D82A}">
                    <a16:rowId xmlns:a16="http://schemas.microsoft.com/office/drawing/2014/main" val="10001"/>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extLst>
                  <a:ext uri="{0D108BD9-81ED-4DB2-BD59-A6C34878D82A}">
                    <a16:rowId xmlns:a16="http://schemas.microsoft.com/office/drawing/2014/main" val="10002"/>
                  </a:ext>
                </a:extLst>
              </a:tr>
              <a:tr h="395935">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BR</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BR</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BR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extLst>
                  <a:ext uri="{0D108BD9-81ED-4DB2-BD59-A6C34878D82A}">
                    <a16:rowId xmlns:a16="http://schemas.microsoft.com/office/drawing/2014/main" val="10003"/>
                  </a:ext>
                </a:extLst>
              </a:tr>
              <a:tr h="395935">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BR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BR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 BR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BR</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extLst>
                  <a:ext uri="{0D108BD9-81ED-4DB2-BD59-A6C34878D82A}">
                    <a16:rowId xmlns:a16="http://schemas.microsoft.com/office/drawing/2014/main" val="10004"/>
                  </a:ext>
                </a:extLst>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917</Words>
  <Application>Microsoft Office PowerPoint</Application>
  <PresentationFormat>Apresentação na tela (4:3)</PresentationFormat>
  <Paragraphs>216</Paragraphs>
  <Slides>13</Slides>
  <Notes>13</Notes>
  <HiddenSlides>0</HiddenSlides>
  <MMClips>0</MMClips>
  <ScaleCrop>false</ScaleCrop>
  <HeadingPairs>
    <vt:vector size="6" baseType="variant">
      <vt:variant>
        <vt:lpstr>Fontes usadas</vt:lpstr>
      </vt:variant>
      <vt:variant>
        <vt:i4>2</vt:i4>
      </vt:variant>
      <vt:variant>
        <vt:lpstr>Tema</vt:lpstr>
      </vt:variant>
      <vt:variant>
        <vt:i4>1</vt:i4>
      </vt:variant>
      <vt:variant>
        <vt:lpstr>Títulos de slides</vt:lpstr>
      </vt:variant>
      <vt:variant>
        <vt:i4>13</vt:i4>
      </vt:variant>
    </vt:vector>
  </HeadingPairs>
  <TitlesOfParts>
    <vt:vector size="16" baseType="lpstr">
      <vt:lpstr>Arial</vt:lpstr>
      <vt:lpstr>Calibri</vt:lpstr>
      <vt:lpstr>Office Theme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Marcos Vinicius Rocha de Azevedo</cp:lastModifiedBy>
  <cp:revision>3</cp:revision>
  <dcterms:created xsi:type="dcterms:W3CDTF">2026-10-14T12:02:36Z</dcterms:created>
  <dcterms:modified xsi:type="dcterms:W3CDTF">2026-10-14T12:25:30Z</dcterms:modified>
</cp:coreProperties>
</file>