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05" d="100"/>
          <a:sy n="105" d="100"/>
        </p:scale>
        <p:origin x="1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1673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blurRad="50800" dist="25400" dir="2700000" algn="bl" rotWithShape="0">
              <a:srgbClr val="000000">
                <a:alpha val="70000"/>
              </a:srgbClr>
            </a:outerShdw>
          </a:effectLst>
        </p:spPr>
        <p:txBody>
          <a:bodyPr wrap="square" rtlCol="0" anchor="ctr"/>
          <a:lstStyle/>
          <a:p>
            <a:pPr marL="0" indent="0" algn="ctr">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marL="0" indent="0">
              <a:buNone/>
            </a:pPr>
            <a:r>
              <a:rPr lang="en-US" sz="1800" dirty="0">
                <a:solidFill>
                  <a:srgbClr val="FFFFFF"/>
                </a:solidFill>
              </a:rPr>
              <a:t>Confeccionado em: 17/10/2026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marL="0" indent="0">
              <a:buNone/>
            </a:pPr>
            <a:r>
              <a:rPr lang="en-US" sz="2000" b="1" dirty="0">
                <a:solidFill>
                  <a:srgbClr val="FFFFFF"/>
                </a:solidFill>
              </a:rPr>
              <a:t>Confeccionado por: 3S BEATRIZ</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marL="0" indent="0">
              <a:buNone/>
            </a:pPr>
            <a:r>
              <a:rPr lang="en-US" sz="2000" b="1" dirty="0">
                <a:solidFill>
                  <a:srgbClr val="FFFFFF"/>
                </a:solidFill>
              </a:rPr>
              <a:t>Previsor: TEN BIASSUS</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marL="0" indent="0" algn="ctr">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marL="0" indent="0" algn="just">
              <a:lnSpc>
                <a:spcPct val="150000"/>
              </a:lnSpc>
              <a:buNone/>
            </a:pPr>
            <a:r>
              <a:rPr lang="en-US" sz="1359" b="1" dirty="0">
                <a:solidFill>
                  <a:srgbClr val="9FD0FF"/>
                </a:solidFill>
              </a:rPr>
              <a:t>REGIÃO SUL: </a:t>
            </a:r>
            <a:r>
              <a:rPr lang="en-US" sz="1359" dirty="0">
                <a:solidFill>
                  <a:srgbClr val="FFFFFF"/>
                </a:solidFill>
              </a:rPr>
              <a:t>O tempo permanece estável na maior parte da região. A circulação de uma área de baixa pressão em aprofundamento sobre o Atlântico mantém o tempo nublado e chuvoso no litoral leste do RS, com possibilidade de rajadas de vento de até 40 kt.</a:t>
            </a:r>
            <a:endParaRPr lang="en-US" sz="1359" dirty="0"/>
          </a:p>
          <a:p>
            <a:pPr marL="0" indent="0" algn="just">
              <a:lnSpc>
                <a:spcPct val="150000"/>
              </a:lnSpc>
              <a:buNone/>
            </a:pPr>
            <a:r>
              <a:rPr lang="en-US" sz="1359" b="1" dirty="0">
                <a:solidFill>
                  <a:srgbClr val="9FD0FF"/>
                </a:solidFill>
              </a:rPr>
              <a:t>REGIÃO SUDESTE: </a:t>
            </a:r>
            <a:r>
              <a:rPr lang="en-US" sz="1359" dirty="0">
                <a:solidFill>
                  <a:srgbClr val="FFFFFF"/>
                </a:solidFill>
              </a:rPr>
              <a:t>A passagem de um sistema frontal pelo leste do RJ em direção ao sul do ES favorece o aumento da instabilidade. Ao longo da tarde do dia 17, há previsão de trovoadas e pancadas de chuva na TMA-SP, no Vale do Paraíba, no norte e leste do RJ, no ES e no centro-sul de MG. As condições meteorológicas podem provocar restrições de teto e visibilidade, especialmente durante as precipitações.</a:t>
            </a:r>
            <a:endParaRPr lang="en-US" sz="1359" dirty="0"/>
          </a:p>
          <a:p>
            <a:pPr marL="0" indent="0" algn="just">
              <a:lnSpc>
                <a:spcPct val="150000"/>
              </a:lnSpc>
              <a:buNone/>
            </a:pPr>
            <a:r>
              <a:rPr lang="en-US" sz="1359" b="1" dirty="0">
                <a:solidFill>
                  <a:srgbClr val="9FD0FF"/>
                </a:solidFill>
              </a:rPr>
              <a:t>REGIÃO CENTRO-OESTE: </a:t>
            </a:r>
            <a:r>
              <a:rPr lang="en-US" sz="1359" dirty="0">
                <a:solidFill>
                  <a:srgbClr val="FFFFFF"/>
                </a:solidFill>
              </a:rPr>
              <a:t>A passagem do sistema frontal contribui para o aumento da instabilidade ao longo da tarde, inicialmente nas porções centro-norte da região. A partir do dia 18, as áreas de instabilidade tendem a se deslocar para norte, favorecendo a ocorrência de trovoadas e pancadas de chuva nas áreas atingidas pelo sistema.</a:t>
            </a:r>
            <a:endParaRPr lang="en-US" sz="1359" dirty="0"/>
          </a:p>
          <a:p>
            <a:pPr marL="0" indent="0" algn="just">
              <a:lnSpc>
                <a:spcPct val="150000"/>
              </a:lnSpc>
              <a:buNone/>
            </a:pPr>
            <a:r>
              <a:rPr lang="en-US" sz="1359" b="1" dirty="0">
                <a:solidFill>
                  <a:srgbClr val="9FD0FF"/>
                </a:solidFill>
              </a:rPr>
              <a:t>REGIÃO NORDESTE: </a:t>
            </a:r>
            <a:r>
              <a:rPr lang="en-US" sz="1359" dirty="0">
                <a:solidFill>
                  <a:srgbClr val="FFFFFF"/>
                </a:solidFill>
              </a:rPr>
              <a:t>A aproximação do sistema frontal favorece o aumento da nebulosidade nas porções sul e sudeste da região. A partir da tarde do dia 17, há possibilidade de desenvolvimento de trovoadas e pancadas de chuva, principalmente nas áreas mais próximas à atuação do sistema.</a:t>
            </a:r>
            <a:endParaRPr lang="en-US" sz="1359" dirty="0"/>
          </a:p>
          <a:p>
            <a:pPr marL="0" indent="0" algn="just">
              <a:lnSpc>
                <a:spcPct val="150000"/>
              </a:lnSpc>
              <a:buNone/>
            </a:pPr>
            <a:r>
              <a:rPr lang="en-US" sz="1359" b="1" dirty="0">
                <a:solidFill>
                  <a:srgbClr val="9FD0FF"/>
                </a:solidFill>
              </a:rPr>
              <a:t>REGIÃO NORTE: </a:t>
            </a:r>
            <a:r>
              <a:rPr lang="en-US" sz="1359" dirty="0">
                <a:solidFill>
                  <a:srgbClr val="FFFFFF"/>
                </a:solidFill>
              </a:rPr>
              <a:t>As condições meteorológicas permanecem semelhantes às do dia anterior, com trovoadas e pancadas de chuva concentradas no AM, AC e RO, intensificando-se durante a tarde e a noite. No PA e no AP, há possibilidade de chuva fraca e isolada no final da tarde. Durante as precipitações, poderão ocorrer restrições de teto e visibilidade.</a:t>
            </a:r>
            <a:endParaRPr lang="en-US" sz="1359"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marL="0" indent="0" algn="ctr">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marL="0" indent="0" algn="l">
              <a:buNone/>
            </a:pPr>
            <a:r>
              <a:rPr lang="en-US" sz="1200" dirty="0">
                <a:solidFill>
                  <a:srgbClr val="FFFFFF"/>
                </a:solidFill>
              </a:rPr>
              <a:t>SBAO: 19, 21, 20, 22, 23, 24</a:t>
            </a:r>
            <a:endParaRPr lang="en-US" sz="1200" dirty="0"/>
          </a:p>
          <a:p>
            <a:pPr marL="0" indent="0" algn="l">
              <a:buNone/>
            </a:pPr>
            <a:r>
              <a:rPr lang="en-US" sz="1200" dirty="0">
                <a:solidFill>
                  <a:srgbClr val="FFFFFF"/>
                </a:solidFill>
              </a:rPr>
              <a:t>SBAZ: 10, 9, 11, 12, 13</a:t>
            </a:r>
            <a:endParaRPr lang="en-US" sz="1200" dirty="0"/>
          </a:p>
          <a:p>
            <a:pPr marL="0" indent="0" algn="l">
              <a:buNone/>
            </a:pPr>
            <a:r>
              <a:rPr lang="en-US" sz="1200" dirty="0">
                <a:solidFill>
                  <a:srgbClr val="FFFFFF"/>
                </a:solidFill>
              </a:rPr>
              <a:t>SBBS: 22</a:t>
            </a:r>
            <a:endParaRPr lang="en-US" sz="1200" dirty="0"/>
          </a:p>
          <a:p>
            <a:pPr marL="0" indent="0" algn="l">
              <a:buNone/>
            </a:pPr>
            <a:r>
              <a:rPr lang="en-US" sz="1200" dirty="0">
                <a:solidFill>
                  <a:srgbClr val="FFFFFF"/>
                </a:solidFill>
              </a:rPr>
              <a:t>SBCW: 26, 27, 28</a:t>
            </a:r>
            <a:endParaRPr lang="en-US" sz="1200" dirty="0"/>
          </a:p>
          <a:p>
            <a:pPr marL="0" indent="0" algn="l">
              <a:buNone/>
            </a:pPr>
            <a:r>
              <a:rPr lang="en-US" sz="1200" dirty="0">
                <a:solidFill>
                  <a:srgbClr val="FFFFFF"/>
                </a:solidFill>
              </a:rPr>
              <a:t>SBRE: 19, 20, 21</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marL="0" indent="0" algn="ctr">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marL="0" indent="0" algn="ctr">
              <a:buNone/>
            </a:pPr>
            <a:r>
              <a:rPr lang="en-US" sz="1200" dirty="0">
                <a:solidFill>
                  <a:srgbClr val="FFFFFF"/>
                </a:solidFill>
              </a:rPr>
              <a:t>SBPV   SBRB   SBCZ   SBTF   SBMY   SBUA   SBCC   SBTT   SBJI   SBVH   SBUY   SBRD   SSKW   SBSI   SBGV   SBUF   SNTF   SBAN   SBBH   SBBR   SBBW   SBCF   SBCN   SBGO   SBIP   SBMK   SBAQ   SBAX   SBGP   SBJD   SBKP   SBSJ   SBRP   SBSR   SBUL   SBUR   SBVG   SDAM   SWLC   SBAU   SBCG   SBTG   SBSP   SBMT   SBGR   SBTA   SBGW   SBSC   SBJR   SBRJ   SBGL   SBZM</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marL="0" indent="0" algn="ctr">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marL="0" indent="0" algn="ctr">
              <a:buNone/>
            </a:pPr>
            <a:r>
              <a:rPr lang="en-US" sz="1200" dirty="0">
                <a:solidFill>
                  <a:srgbClr val="FFFFFF"/>
                </a:solidFill>
              </a:rPr>
              <a:t>SBAN   SBYS   SUMU   SBBG   SBPK   SBSM   SBPF   SBPA   SBCT   SBBI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pic>
        <p:nvPicPr>
          <p:cNvPr id="3" name="Image 0" descr="preencoded.png"/>
          <p:cNvPicPr>
            <a:picLocks noChangeAspect="1"/>
          </p:cNvPicPr>
          <p:nvPr/>
        </p:nvPicPr>
        <p:blipFill>
          <a:blip r:embed="rId3"/>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marL="0" indent="0">
              <a:buNone/>
            </a:pPr>
            <a:r>
              <a:rPr lang="en-US" sz="1300" b="1" dirty="0">
                <a:solidFill>
                  <a:srgbClr val="FFD7D7"/>
                </a:solidFill>
              </a:rPr>
              <a:t>RESTRIÇÕES · METAR 17/10 12:09 UTC</a:t>
            </a:r>
            <a:endParaRPr lang="en-US" sz="1300" dirty="0"/>
          </a:p>
        </p:txBody>
      </p:sp>
      <p:sp>
        <p:nvSpPr>
          <p:cNvPr id="5" name="Text 2"/>
          <p:cNvSpPr/>
          <p:nvPr/>
        </p:nvSpPr>
        <p:spPr>
          <a:xfrm>
            <a:off x="320040" y="1691640"/>
            <a:ext cx="3108960" cy="3017520"/>
          </a:xfrm>
          <a:prstGeom prst="rect">
            <a:avLst/>
          </a:prstGeom>
          <a:noFill/>
          <a:ln/>
        </p:spPr>
        <p:txBody>
          <a:bodyPr wrap="square" rtlCol="0" anchor="t"/>
          <a:lstStyle/>
          <a:p>
            <a:pPr marL="0" indent="0" algn="l">
              <a:lnSpc>
                <a:spcPct val="110000"/>
              </a:lnSpc>
              <a:buNone/>
            </a:pPr>
            <a:r>
              <a:rPr lang="en-US" sz="1200" b="1" dirty="0">
                <a:solidFill>
                  <a:srgbClr val="9FD0FF"/>
                </a:solidFill>
              </a:rPr>
              <a:t>1 - Restrições de teto: </a:t>
            </a:r>
            <a:r>
              <a:rPr lang="en-US" sz="1200" dirty="0">
                <a:solidFill>
                  <a:srgbClr val="FFFFFF"/>
                </a:solidFill>
              </a:rPr>
              <a:t>SBGR, SBPV, SBRB, SBSP</a:t>
            </a:r>
            <a:endParaRPr lang="en-US" sz="1200" dirty="0"/>
          </a:p>
          <a:p>
            <a:pPr marL="0" indent="0" algn="l">
              <a:lnSpc>
                <a:spcPct val="110000"/>
              </a:lnSpc>
              <a:buNone/>
            </a:pPr>
            <a:r>
              <a:rPr lang="en-US" sz="1200" b="1" dirty="0">
                <a:solidFill>
                  <a:srgbClr val="9FD0FF"/>
                </a:solidFill>
              </a:rPr>
              <a:t>2 - Restrições de visibilidade: </a:t>
            </a:r>
            <a:r>
              <a:rPr lang="en-US" sz="1200" dirty="0">
                <a:solidFill>
                  <a:srgbClr val="FFFFFF"/>
                </a:solidFill>
              </a:rPr>
              <a:t>SBEG</a:t>
            </a:r>
            <a:endParaRPr lang="en-US" sz="1200" dirty="0"/>
          </a:p>
          <a:p>
            <a:pPr marL="0" indent="0" algn="l">
              <a:lnSpc>
                <a:spcPct val="110000"/>
              </a:lnSpc>
              <a:buNone/>
            </a:pPr>
            <a:r>
              <a:rPr lang="en-US" sz="1200" b="1" dirty="0">
                <a:solidFill>
                  <a:srgbClr val="9FD0FF"/>
                </a:solidFill>
              </a:rPr>
              <a:t>3 - Restrições de teto/visibilidade: </a:t>
            </a:r>
            <a:r>
              <a:rPr lang="en-US" sz="1200" dirty="0">
                <a:solidFill>
                  <a:srgbClr val="FFFFFF"/>
                </a:solidFill>
              </a:rPr>
              <a:t>SBCF</a:t>
            </a:r>
            <a:endParaRPr lang="en-US" sz="1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883920"/>
        </p:xfrm>
        <a:graphic>
          <a:graphicData uri="http://schemas.openxmlformats.org/drawingml/2006/table">
            <a:tbl>
              <a:tblPr/>
              <a:tblGrid>
                <a:gridCol w="237744">
                  <a:extLst>
                    <a:ext uri="{9D8B030D-6E8A-4147-A177-3AD203B41FA5}">
                      <a16:colId xmlns:a16="http://schemas.microsoft.com/office/drawing/2014/main" val="20000"/>
                    </a:ext>
                  </a:extLst>
                </a:gridCol>
                <a:gridCol w="841248">
                  <a:extLst>
                    <a:ext uri="{9D8B030D-6E8A-4147-A177-3AD203B41FA5}">
                      <a16:colId xmlns:a16="http://schemas.microsoft.com/office/drawing/2014/main" val="20001"/>
                    </a:ext>
                  </a:extLst>
                </a:gridCol>
                <a:gridCol w="2029968">
                  <a:extLst>
                    <a:ext uri="{9D8B030D-6E8A-4147-A177-3AD203B41FA5}">
                      <a16:colId xmlns:a16="http://schemas.microsoft.com/office/drawing/2014/main" val="20002"/>
                    </a:ext>
                  </a:extLst>
                </a:gridCol>
              </a:tblGrid>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marL="0" indent="0">
                        <a:buNone/>
                      </a:pPr>
                      <a:r>
                        <a:rPr lang="en-US" sz="1000" b="1" dirty="0">
                          <a:solidFill>
                            <a:srgbClr val="111111"/>
                          </a:solidFill>
                        </a:rPr>
                        <a:t>VFR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 5.000 m e Teto ≥ 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marL="0" indent="0">
                        <a:buNone/>
                      </a:pPr>
                      <a:r>
                        <a:rPr lang="en-US" sz="1000" b="1" dirty="0">
                          <a:solidFill>
                            <a:srgbClr val="111111"/>
                          </a:solidFill>
                        </a:rPr>
                        <a:t>IFR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1.500–5.000 m ou Teto 600–1.500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marL="0" indent="0">
                        <a:buNone/>
                      </a:pPr>
                      <a:r>
                        <a:rPr lang="en-US" sz="1000" b="1" dirty="0">
                          <a:solidFill>
                            <a:srgbClr val="111111"/>
                          </a:solidFill>
                        </a:rPr>
                        <a:t>ABX MIN</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&lt; 1.500 m ou Teto &lt; 600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Satélite — América do Sul</a:t>
            </a:r>
            <a:endParaRPr lang="en-US" sz="900" dirty="0"/>
          </a:p>
        </p:txBody>
      </p:sp>
      <p:sp>
        <p:nvSpPr>
          <p:cNvPr id="4" name="Shape 1"/>
          <p:cNvSpPr/>
          <p:nvPr/>
        </p:nvSpPr>
        <p:spPr>
          <a:xfrm>
            <a:off x="182880" y="5797296"/>
            <a:ext cx="1691640" cy="603504"/>
          </a:xfrm>
          <a:prstGeom prst="roundRect">
            <a:avLst>
              <a:gd name="adj" fmla="val 7576"/>
            </a:avLst>
          </a:prstGeom>
          <a:solidFill>
            <a:srgbClr val="000000">
              <a:alpha val="55000"/>
            </a:srgbClr>
          </a:solidFill>
          <a:ln/>
        </p:spPr>
      </p:sp>
      <p:sp>
        <p:nvSpPr>
          <p:cNvPr id="5" name="Text 2"/>
          <p:cNvSpPr/>
          <p:nvPr/>
        </p:nvSpPr>
        <p:spPr>
          <a:xfrm>
            <a:off x="246888" y="5824728"/>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65176" y="6025896"/>
            <a:ext cx="67285" cy="91440"/>
          </a:xfrm>
          <a:prstGeom prst="rect">
            <a:avLst/>
          </a:prstGeom>
          <a:solidFill>
            <a:srgbClr val="FAA813"/>
          </a:solidFill>
          <a:ln/>
        </p:spPr>
      </p:sp>
      <p:sp>
        <p:nvSpPr>
          <p:cNvPr id="7" name="Shape 4"/>
          <p:cNvSpPr/>
          <p:nvPr/>
        </p:nvSpPr>
        <p:spPr>
          <a:xfrm>
            <a:off x="328803" y="6025896"/>
            <a:ext cx="67285" cy="91440"/>
          </a:xfrm>
          <a:prstGeom prst="rect">
            <a:avLst/>
          </a:prstGeom>
          <a:solidFill>
            <a:srgbClr val="FBB610"/>
          </a:solidFill>
          <a:ln/>
        </p:spPr>
      </p:sp>
      <p:sp>
        <p:nvSpPr>
          <p:cNvPr id="8" name="Shape 5"/>
          <p:cNvSpPr/>
          <p:nvPr/>
        </p:nvSpPr>
        <p:spPr>
          <a:xfrm>
            <a:off x="392430" y="6025896"/>
            <a:ext cx="67285" cy="91440"/>
          </a:xfrm>
          <a:prstGeom prst="rect">
            <a:avLst/>
          </a:prstGeom>
          <a:solidFill>
            <a:srgbClr val="FCC40D"/>
          </a:solidFill>
          <a:ln/>
        </p:spPr>
      </p:sp>
      <p:sp>
        <p:nvSpPr>
          <p:cNvPr id="9" name="Shape 6"/>
          <p:cNvSpPr/>
          <p:nvPr/>
        </p:nvSpPr>
        <p:spPr>
          <a:xfrm>
            <a:off x="456057" y="6025896"/>
            <a:ext cx="67285" cy="91440"/>
          </a:xfrm>
          <a:prstGeom prst="rect">
            <a:avLst/>
          </a:prstGeom>
          <a:solidFill>
            <a:srgbClr val="FDD20A"/>
          </a:solidFill>
          <a:ln/>
        </p:spPr>
      </p:sp>
      <p:sp>
        <p:nvSpPr>
          <p:cNvPr id="10" name="Shape 7"/>
          <p:cNvSpPr/>
          <p:nvPr/>
        </p:nvSpPr>
        <p:spPr>
          <a:xfrm>
            <a:off x="519684" y="6025896"/>
            <a:ext cx="67285" cy="91440"/>
          </a:xfrm>
          <a:prstGeom prst="rect">
            <a:avLst/>
          </a:prstGeom>
          <a:solidFill>
            <a:srgbClr val="FDE007"/>
          </a:solidFill>
          <a:ln/>
        </p:spPr>
      </p:sp>
      <p:sp>
        <p:nvSpPr>
          <p:cNvPr id="11" name="Shape 8"/>
          <p:cNvSpPr/>
          <p:nvPr/>
        </p:nvSpPr>
        <p:spPr>
          <a:xfrm>
            <a:off x="583311" y="6025896"/>
            <a:ext cx="67285" cy="91440"/>
          </a:xfrm>
          <a:prstGeom prst="rect">
            <a:avLst/>
          </a:prstGeom>
          <a:solidFill>
            <a:srgbClr val="FEEE04"/>
          </a:solidFill>
          <a:ln/>
        </p:spPr>
      </p:sp>
      <p:sp>
        <p:nvSpPr>
          <p:cNvPr id="12" name="Shape 9"/>
          <p:cNvSpPr/>
          <p:nvPr/>
        </p:nvSpPr>
        <p:spPr>
          <a:xfrm>
            <a:off x="646938" y="6025896"/>
            <a:ext cx="67285" cy="91440"/>
          </a:xfrm>
          <a:prstGeom prst="rect">
            <a:avLst/>
          </a:prstGeom>
          <a:solidFill>
            <a:srgbClr val="FFFC01"/>
          </a:solidFill>
          <a:ln/>
        </p:spPr>
      </p:sp>
      <p:sp>
        <p:nvSpPr>
          <p:cNvPr id="13" name="Shape 10"/>
          <p:cNvSpPr/>
          <p:nvPr/>
        </p:nvSpPr>
        <p:spPr>
          <a:xfrm>
            <a:off x="710565" y="6025896"/>
            <a:ext cx="67285" cy="91440"/>
          </a:xfrm>
          <a:prstGeom prst="rect">
            <a:avLst/>
          </a:prstGeom>
          <a:solidFill>
            <a:srgbClr val="D6F629"/>
          </a:solidFill>
          <a:ln/>
        </p:spPr>
      </p:sp>
      <p:sp>
        <p:nvSpPr>
          <p:cNvPr id="14" name="Shape 11"/>
          <p:cNvSpPr/>
          <p:nvPr/>
        </p:nvSpPr>
        <p:spPr>
          <a:xfrm>
            <a:off x="774192" y="6025896"/>
            <a:ext cx="67285" cy="91440"/>
          </a:xfrm>
          <a:prstGeom prst="rect">
            <a:avLst/>
          </a:prstGeom>
          <a:solidFill>
            <a:srgbClr val="A2EB5D"/>
          </a:solidFill>
          <a:ln/>
        </p:spPr>
      </p:sp>
      <p:sp>
        <p:nvSpPr>
          <p:cNvPr id="15" name="Shape 12"/>
          <p:cNvSpPr/>
          <p:nvPr/>
        </p:nvSpPr>
        <p:spPr>
          <a:xfrm>
            <a:off x="837819" y="6025896"/>
            <a:ext cx="67285" cy="91440"/>
          </a:xfrm>
          <a:prstGeom prst="rect">
            <a:avLst/>
          </a:prstGeom>
          <a:solidFill>
            <a:srgbClr val="73E18C"/>
          </a:solidFill>
          <a:ln/>
        </p:spPr>
      </p:sp>
      <p:sp>
        <p:nvSpPr>
          <p:cNvPr id="16" name="Shape 13"/>
          <p:cNvSpPr/>
          <p:nvPr/>
        </p:nvSpPr>
        <p:spPr>
          <a:xfrm>
            <a:off x="901446" y="6025896"/>
            <a:ext cx="67285" cy="91440"/>
          </a:xfrm>
          <a:prstGeom prst="rect">
            <a:avLst/>
          </a:prstGeom>
          <a:solidFill>
            <a:srgbClr val="4BD9B4"/>
          </a:solidFill>
          <a:ln/>
        </p:spPr>
      </p:sp>
      <p:sp>
        <p:nvSpPr>
          <p:cNvPr id="17" name="Shape 14"/>
          <p:cNvSpPr/>
          <p:nvPr/>
        </p:nvSpPr>
        <p:spPr>
          <a:xfrm>
            <a:off x="965073" y="6025896"/>
            <a:ext cx="67285" cy="91440"/>
          </a:xfrm>
          <a:prstGeom prst="rect">
            <a:avLst/>
          </a:prstGeom>
          <a:solidFill>
            <a:srgbClr val="2ACCD5"/>
          </a:solidFill>
          <a:ln/>
        </p:spPr>
      </p:sp>
      <p:sp>
        <p:nvSpPr>
          <p:cNvPr id="18" name="Shape 15"/>
          <p:cNvSpPr/>
          <p:nvPr/>
        </p:nvSpPr>
        <p:spPr>
          <a:xfrm>
            <a:off x="1028700" y="6025896"/>
            <a:ext cx="67285" cy="91440"/>
          </a:xfrm>
          <a:prstGeom prst="rect">
            <a:avLst/>
          </a:prstGeom>
          <a:solidFill>
            <a:srgbClr val="11BCEE"/>
          </a:solidFill>
          <a:ln/>
        </p:spPr>
      </p:sp>
      <p:sp>
        <p:nvSpPr>
          <p:cNvPr id="19" name="Shape 16"/>
          <p:cNvSpPr/>
          <p:nvPr/>
        </p:nvSpPr>
        <p:spPr>
          <a:xfrm>
            <a:off x="1092327" y="6025896"/>
            <a:ext cx="67285" cy="91440"/>
          </a:xfrm>
          <a:prstGeom prst="rect">
            <a:avLst/>
          </a:prstGeom>
          <a:solidFill>
            <a:srgbClr val="00A7FF"/>
          </a:solidFill>
          <a:ln/>
        </p:spPr>
      </p:sp>
      <p:sp>
        <p:nvSpPr>
          <p:cNvPr id="20" name="Shape 17"/>
          <p:cNvSpPr/>
          <p:nvPr/>
        </p:nvSpPr>
        <p:spPr>
          <a:xfrm>
            <a:off x="1155954" y="6025896"/>
            <a:ext cx="67285" cy="91440"/>
          </a:xfrm>
          <a:prstGeom prst="rect">
            <a:avLst/>
          </a:prstGeom>
          <a:solidFill>
            <a:srgbClr val="008AFF"/>
          </a:solidFill>
          <a:ln/>
        </p:spPr>
      </p:sp>
      <p:sp>
        <p:nvSpPr>
          <p:cNvPr id="21" name="Shape 18"/>
          <p:cNvSpPr/>
          <p:nvPr/>
        </p:nvSpPr>
        <p:spPr>
          <a:xfrm>
            <a:off x="1219581" y="6025896"/>
            <a:ext cx="67285" cy="91440"/>
          </a:xfrm>
          <a:prstGeom prst="rect">
            <a:avLst/>
          </a:prstGeom>
          <a:solidFill>
            <a:srgbClr val="006DFF"/>
          </a:solidFill>
          <a:ln/>
        </p:spPr>
      </p:sp>
      <p:sp>
        <p:nvSpPr>
          <p:cNvPr id="22" name="Shape 19"/>
          <p:cNvSpPr/>
          <p:nvPr/>
        </p:nvSpPr>
        <p:spPr>
          <a:xfrm>
            <a:off x="1283208" y="6025896"/>
            <a:ext cx="67285" cy="91440"/>
          </a:xfrm>
          <a:prstGeom prst="rect">
            <a:avLst/>
          </a:prstGeom>
          <a:solidFill>
            <a:srgbClr val="004FFF"/>
          </a:solidFill>
          <a:ln/>
        </p:spPr>
      </p:sp>
      <p:sp>
        <p:nvSpPr>
          <p:cNvPr id="23" name="Shape 20"/>
          <p:cNvSpPr/>
          <p:nvPr/>
        </p:nvSpPr>
        <p:spPr>
          <a:xfrm>
            <a:off x="1346835" y="6025896"/>
            <a:ext cx="67285" cy="91440"/>
          </a:xfrm>
          <a:prstGeom prst="rect">
            <a:avLst/>
          </a:prstGeom>
          <a:solidFill>
            <a:srgbClr val="002BFF"/>
          </a:solidFill>
          <a:ln/>
        </p:spPr>
      </p:sp>
      <p:sp>
        <p:nvSpPr>
          <p:cNvPr id="24" name="Shape 21"/>
          <p:cNvSpPr/>
          <p:nvPr/>
        </p:nvSpPr>
        <p:spPr>
          <a:xfrm>
            <a:off x="1410462" y="6025896"/>
            <a:ext cx="67285" cy="91440"/>
          </a:xfrm>
          <a:prstGeom prst="rect">
            <a:avLst/>
          </a:prstGeom>
          <a:solidFill>
            <a:srgbClr val="0008FF"/>
          </a:solidFill>
          <a:ln/>
        </p:spPr>
      </p:sp>
      <p:sp>
        <p:nvSpPr>
          <p:cNvPr id="25" name="Shape 22"/>
          <p:cNvSpPr/>
          <p:nvPr/>
        </p:nvSpPr>
        <p:spPr>
          <a:xfrm>
            <a:off x="1474089" y="6025896"/>
            <a:ext cx="67285" cy="91440"/>
          </a:xfrm>
          <a:prstGeom prst="rect">
            <a:avLst/>
          </a:prstGeom>
          <a:solidFill>
            <a:srgbClr val="5633EC"/>
          </a:solidFill>
          <a:ln/>
        </p:spPr>
      </p:sp>
      <p:sp>
        <p:nvSpPr>
          <p:cNvPr id="26" name="Shape 23"/>
          <p:cNvSpPr/>
          <p:nvPr/>
        </p:nvSpPr>
        <p:spPr>
          <a:xfrm>
            <a:off x="1537716" y="6025896"/>
            <a:ext cx="67285" cy="91440"/>
          </a:xfrm>
          <a:prstGeom prst="rect">
            <a:avLst/>
          </a:prstGeom>
          <a:solidFill>
            <a:srgbClr val="AF65D6"/>
          </a:solidFill>
          <a:ln/>
        </p:spPr>
      </p:sp>
      <p:sp>
        <p:nvSpPr>
          <p:cNvPr id="27" name="Shape 24"/>
          <p:cNvSpPr/>
          <p:nvPr/>
        </p:nvSpPr>
        <p:spPr>
          <a:xfrm>
            <a:off x="1601343" y="6025896"/>
            <a:ext cx="67285" cy="91440"/>
          </a:xfrm>
          <a:prstGeom prst="rect">
            <a:avLst/>
          </a:prstGeom>
          <a:solidFill>
            <a:srgbClr val="F88DC2"/>
          </a:solidFill>
          <a:ln/>
        </p:spPr>
      </p:sp>
      <p:sp>
        <p:nvSpPr>
          <p:cNvPr id="28" name="Shape 25"/>
          <p:cNvSpPr/>
          <p:nvPr/>
        </p:nvSpPr>
        <p:spPr>
          <a:xfrm>
            <a:off x="1664970" y="6025896"/>
            <a:ext cx="67285" cy="91440"/>
          </a:xfrm>
          <a:prstGeom prst="rect">
            <a:avLst/>
          </a:prstGeom>
          <a:solidFill>
            <a:srgbClr val="FF6280"/>
          </a:solidFill>
          <a:ln/>
        </p:spPr>
      </p:sp>
      <p:sp>
        <p:nvSpPr>
          <p:cNvPr id="29" name="Shape 26"/>
          <p:cNvSpPr/>
          <p:nvPr/>
        </p:nvSpPr>
        <p:spPr>
          <a:xfrm>
            <a:off x="1728597" y="6025896"/>
            <a:ext cx="67285" cy="91440"/>
          </a:xfrm>
          <a:prstGeom prst="rect">
            <a:avLst/>
          </a:prstGeom>
          <a:solidFill>
            <a:srgbClr val="FF2E38"/>
          </a:solidFill>
          <a:ln/>
        </p:spPr>
      </p:sp>
      <p:sp>
        <p:nvSpPr>
          <p:cNvPr id="30" name="Text 27"/>
          <p:cNvSpPr/>
          <p:nvPr/>
        </p:nvSpPr>
        <p:spPr>
          <a:xfrm>
            <a:off x="265176" y="6126480"/>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537301"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903793"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331366"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81328" y="6126480"/>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46888" y="6254496"/>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sp>
        <p:nvSpPr>
          <p:cNvPr id="36" name="Text 3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DEA - 12:09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marL="0" indent="0" algn="r">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marL="0" indent="0" algn="r">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marL="0" indent="0" algn="r">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marL="0" indent="0" algn="r">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em vigor · consulta 17/10 12:09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de TS em vigor · consulta 17/10 12:09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511149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Modelagem ECMWF — precipitação prevista (pico) · 2000 UTC 17/10 (rodada 17/10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20" cy="1312165"/>
        </p:xfrm>
        <a:graphic>
          <a:graphicData uri="http://schemas.openxmlformats.org/drawingml/2006/table">
            <a:tbl>
              <a:tblPr/>
              <a:tblGrid>
                <a:gridCol w="790042">
                  <a:extLst>
                    <a:ext uri="{9D8B030D-6E8A-4147-A177-3AD203B41FA5}">
                      <a16:colId xmlns:a16="http://schemas.microsoft.com/office/drawing/2014/main" val="20000"/>
                    </a:ext>
                  </a:extLst>
                </a:gridCol>
                <a:gridCol w="790042">
                  <a:extLst>
                    <a:ext uri="{9D8B030D-6E8A-4147-A177-3AD203B41FA5}">
                      <a16:colId xmlns:a16="http://schemas.microsoft.com/office/drawing/2014/main" val="20001"/>
                    </a:ext>
                  </a:extLst>
                </a:gridCol>
                <a:gridCol w="790042">
                  <a:extLst>
                    <a:ext uri="{9D8B030D-6E8A-4147-A177-3AD203B41FA5}">
                      <a16:colId xmlns:a16="http://schemas.microsoft.com/office/drawing/2014/main" val="20002"/>
                    </a:ext>
                  </a:extLst>
                </a:gridCol>
                <a:gridCol w="790042">
                  <a:extLst>
                    <a:ext uri="{9D8B030D-6E8A-4147-A177-3AD203B41FA5}">
                      <a16:colId xmlns:a16="http://schemas.microsoft.com/office/drawing/2014/main" val="20003"/>
                    </a:ext>
                  </a:extLst>
                </a:gridCol>
                <a:gridCol w="790042">
                  <a:extLst>
                    <a:ext uri="{9D8B030D-6E8A-4147-A177-3AD203B41FA5}">
                      <a16:colId xmlns:a16="http://schemas.microsoft.com/office/drawing/2014/main" val="20004"/>
                    </a:ext>
                  </a:extLst>
                </a:gridCol>
                <a:gridCol w="790042">
                  <a:extLst>
                    <a:ext uri="{9D8B030D-6E8A-4147-A177-3AD203B41FA5}">
                      <a16:colId xmlns:a16="http://schemas.microsoft.com/office/drawing/2014/main" val="20005"/>
                    </a:ext>
                  </a:extLst>
                </a:gridCol>
                <a:gridCol w="790042">
                  <a:extLst>
                    <a:ext uri="{9D8B030D-6E8A-4147-A177-3AD203B41FA5}">
                      <a16:colId xmlns:a16="http://schemas.microsoft.com/office/drawing/2014/main" val="20006"/>
                    </a:ext>
                  </a:extLst>
                </a:gridCol>
                <a:gridCol w="790042">
                  <a:extLst>
                    <a:ext uri="{9D8B030D-6E8A-4147-A177-3AD203B41FA5}">
                      <a16:colId xmlns:a16="http://schemas.microsoft.com/office/drawing/2014/main" val="20007"/>
                    </a:ext>
                  </a:extLst>
                </a:gridCol>
                <a:gridCol w="790042">
                  <a:extLst>
                    <a:ext uri="{9D8B030D-6E8A-4147-A177-3AD203B41FA5}">
                      <a16:colId xmlns:a16="http://schemas.microsoft.com/office/drawing/2014/main" val="20008"/>
                    </a:ext>
                  </a:extLst>
                </a:gridCol>
                <a:gridCol w="790042">
                  <a:extLst>
                    <a:ext uri="{9D8B030D-6E8A-4147-A177-3AD203B41FA5}">
                      <a16:colId xmlns:a16="http://schemas.microsoft.com/office/drawing/2014/main" val="20009"/>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5" cy="1312165"/>
        </p:xfrm>
        <a:graphic>
          <a:graphicData uri="http://schemas.openxmlformats.org/drawingml/2006/table">
            <a:tbl>
              <a:tblPr/>
              <a:tblGrid>
                <a:gridCol w="1580083">
                  <a:extLst>
                    <a:ext uri="{9D8B030D-6E8A-4147-A177-3AD203B41FA5}">
                      <a16:colId xmlns:a16="http://schemas.microsoft.com/office/drawing/2014/main" val="20000"/>
                    </a:ext>
                  </a:extLst>
                </a:gridCol>
                <a:gridCol w="1580083">
                  <a:extLst>
                    <a:ext uri="{9D8B030D-6E8A-4147-A177-3AD203B41FA5}">
                      <a16:colId xmlns:a16="http://schemas.microsoft.com/office/drawing/2014/main" val="20001"/>
                    </a:ext>
                  </a:extLst>
                </a:gridCol>
                <a:gridCol w="1580083">
                  <a:extLst>
                    <a:ext uri="{9D8B030D-6E8A-4147-A177-3AD203B41FA5}">
                      <a16:colId xmlns:a16="http://schemas.microsoft.com/office/drawing/2014/main" val="20002"/>
                    </a:ext>
                  </a:extLst>
                </a:gridCol>
                <a:gridCol w="1580083">
                  <a:extLst>
                    <a:ext uri="{9D8B030D-6E8A-4147-A177-3AD203B41FA5}">
                      <a16:colId xmlns:a16="http://schemas.microsoft.com/office/drawing/2014/main" val="20003"/>
                    </a:ext>
                  </a:extLst>
                </a:gridCol>
                <a:gridCol w="1580083">
                  <a:extLst>
                    <a:ext uri="{9D8B030D-6E8A-4147-A177-3AD203B41FA5}">
                      <a16:colId xmlns:a16="http://schemas.microsoft.com/office/drawing/2014/main" val="20004"/>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6" cy="1312165"/>
        </p:xfrm>
        <a:graphic>
          <a:graphicData uri="http://schemas.openxmlformats.org/drawingml/2006/table">
            <a:tbl>
              <a:tblPr/>
              <a:tblGrid>
                <a:gridCol w="1316736">
                  <a:extLst>
                    <a:ext uri="{9D8B030D-6E8A-4147-A177-3AD203B41FA5}">
                      <a16:colId xmlns:a16="http://schemas.microsoft.com/office/drawing/2014/main" val="20000"/>
                    </a:ext>
                  </a:extLst>
                </a:gridCol>
                <a:gridCol w="1316736">
                  <a:extLst>
                    <a:ext uri="{9D8B030D-6E8A-4147-A177-3AD203B41FA5}">
                      <a16:colId xmlns:a16="http://schemas.microsoft.com/office/drawing/2014/main" val="20001"/>
                    </a:ext>
                  </a:extLst>
                </a:gridCol>
                <a:gridCol w="1316736">
                  <a:extLst>
                    <a:ext uri="{9D8B030D-6E8A-4147-A177-3AD203B41FA5}">
                      <a16:colId xmlns:a16="http://schemas.microsoft.com/office/drawing/2014/main" val="20002"/>
                    </a:ext>
                  </a:extLst>
                </a:gridCol>
                <a:gridCol w="1316736">
                  <a:extLst>
                    <a:ext uri="{9D8B030D-6E8A-4147-A177-3AD203B41FA5}">
                      <a16:colId xmlns:a16="http://schemas.microsoft.com/office/drawing/2014/main" val="20003"/>
                    </a:ext>
                  </a:extLst>
                </a:gridCol>
                <a:gridCol w="1316736">
                  <a:extLst>
                    <a:ext uri="{9D8B030D-6E8A-4147-A177-3AD203B41FA5}">
                      <a16:colId xmlns:a16="http://schemas.microsoft.com/office/drawing/2014/main" val="20004"/>
                    </a:ext>
                  </a:extLst>
                </a:gridCol>
                <a:gridCol w="1316736">
                  <a:extLst>
                    <a:ext uri="{9D8B030D-6E8A-4147-A177-3AD203B41FA5}">
                      <a16:colId xmlns:a16="http://schemas.microsoft.com/office/drawing/2014/main" val="20005"/>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889448" cy="1312165"/>
        </p:xfrm>
        <a:graphic>
          <a:graphicData uri="http://schemas.openxmlformats.org/drawingml/2006/table">
            <a:tbl>
              <a:tblPr/>
              <a:tblGrid>
                <a:gridCol w="657454">
                  <a:extLst>
                    <a:ext uri="{9D8B030D-6E8A-4147-A177-3AD203B41FA5}">
                      <a16:colId xmlns:a16="http://schemas.microsoft.com/office/drawing/2014/main" val="20000"/>
                    </a:ext>
                  </a:extLst>
                </a:gridCol>
                <a:gridCol w="657454">
                  <a:extLst>
                    <a:ext uri="{9D8B030D-6E8A-4147-A177-3AD203B41FA5}">
                      <a16:colId xmlns:a16="http://schemas.microsoft.com/office/drawing/2014/main" val="20001"/>
                    </a:ext>
                  </a:extLst>
                </a:gridCol>
                <a:gridCol w="657454">
                  <a:extLst>
                    <a:ext uri="{9D8B030D-6E8A-4147-A177-3AD203B41FA5}">
                      <a16:colId xmlns:a16="http://schemas.microsoft.com/office/drawing/2014/main" val="20002"/>
                    </a:ext>
                  </a:extLst>
                </a:gridCol>
                <a:gridCol w="657454">
                  <a:extLst>
                    <a:ext uri="{9D8B030D-6E8A-4147-A177-3AD203B41FA5}">
                      <a16:colId xmlns:a16="http://schemas.microsoft.com/office/drawing/2014/main" val="20003"/>
                    </a:ext>
                  </a:extLst>
                </a:gridCol>
                <a:gridCol w="657454">
                  <a:extLst>
                    <a:ext uri="{9D8B030D-6E8A-4147-A177-3AD203B41FA5}">
                      <a16:colId xmlns:a16="http://schemas.microsoft.com/office/drawing/2014/main" val="20004"/>
                    </a:ext>
                  </a:extLst>
                </a:gridCol>
                <a:gridCol w="657454">
                  <a:extLst>
                    <a:ext uri="{9D8B030D-6E8A-4147-A177-3AD203B41FA5}">
                      <a16:colId xmlns:a16="http://schemas.microsoft.com/office/drawing/2014/main" val="20005"/>
                    </a:ext>
                  </a:extLst>
                </a:gridCol>
                <a:gridCol w="657454">
                  <a:extLst>
                    <a:ext uri="{9D8B030D-6E8A-4147-A177-3AD203B41FA5}">
                      <a16:colId xmlns:a16="http://schemas.microsoft.com/office/drawing/2014/main" val="20006"/>
                    </a:ext>
                  </a:extLst>
                </a:gridCol>
                <a:gridCol w="657454">
                  <a:extLst>
                    <a:ext uri="{9D8B030D-6E8A-4147-A177-3AD203B41FA5}">
                      <a16:colId xmlns:a16="http://schemas.microsoft.com/office/drawing/2014/main" val="20007"/>
                    </a:ext>
                  </a:extLst>
                </a:gridCol>
                <a:gridCol w="657454">
                  <a:extLst>
                    <a:ext uri="{9D8B030D-6E8A-4147-A177-3AD203B41FA5}">
                      <a16:colId xmlns:a16="http://schemas.microsoft.com/office/drawing/2014/main" val="20008"/>
                    </a:ext>
                  </a:extLst>
                </a:gridCol>
                <a:gridCol w="657454">
                  <a:extLst>
                    <a:ext uri="{9D8B030D-6E8A-4147-A177-3AD203B41FA5}">
                      <a16:colId xmlns:a16="http://schemas.microsoft.com/office/drawing/2014/main" val="20009"/>
                    </a:ext>
                  </a:extLst>
                </a:gridCol>
                <a:gridCol w="657454">
                  <a:extLst>
                    <a:ext uri="{9D8B030D-6E8A-4147-A177-3AD203B41FA5}">
                      <a16:colId xmlns:a16="http://schemas.microsoft.com/office/drawing/2014/main" val="20010"/>
                    </a:ext>
                  </a:extLst>
                </a:gridCol>
                <a:gridCol w="657454">
                  <a:extLst>
                    <a:ext uri="{9D8B030D-6E8A-4147-A177-3AD203B41FA5}">
                      <a16:colId xmlns:a16="http://schemas.microsoft.com/office/drawing/2014/main" val="20011"/>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G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910</Words>
  <Application>Microsoft Office PowerPoint</Application>
  <PresentationFormat>Apresentação na tela (4:3)</PresentationFormat>
  <Paragraphs>194</Paragraphs>
  <Slides>13</Slides>
  <Notes>13</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13</vt:i4>
      </vt:variant>
    </vt:vector>
  </HeadingPairs>
  <TitlesOfParts>
    <vt:vector size="16" baseType="lpstr">
      <vt:lpstr>Arial</vt:lpstr>
      <vt:lpstr>Calibri</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Marcos Vinicius Rocha de Azevedo</cp:lastModifiedBy>
  <cp:revision>2</cp:revision>
  <dcterms:created xsi:type="dcterms:W3CDTF">2026-10-17T12:09:56Z</dcterms:created>
  <dcterms:modified xsi:type="dcterms:W3CDTF">2026-10-17T12:11:59Z</dcterms:modified>
</cp:coreProperties>
</file>