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18/10/2026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LETÍCIA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MAJ MARCON</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543" b="1" dirty="0">
                <a:solidFill>
                  <a:srgbClr val="9FD0FF"/>
                </a:solidFill>
              </a:rPr>
              <a:t>REGIÃO SUL: </a:t>
            </a:r>
            <a:pPr algn="just" indent="0" marL="0">
              <a:lnSpc>
                <a:spcPct val="150000"/>
              </a:lnSpc>
              <a:spcAft>
                <a:spcPts val="1600"/>
              </a:spcAft>
              <a:buNone/>
            </a:pPr>
            <a:r>
              <a:rPr lang="en-US" sz="1543" dirty="0">
                <a:solidFill>
                  <a:srgbClr val="FFFFFF"/>
                </a:solidFill>
              </a:rPr>
              <a:t>Vórtice ciclônico se afasta da região, porém ainda mantém resquícios de umidade na região sul do RS. Demais áreas com predomínio de bom tempo.</a:t>
            </a:r>
            <a:endParaRPr lang="en-US" sz="1543" dirty="0"/>
          </a:p>
          <a:p>
            <a:pPr algn="just" indent="0" marL="0">
              <a:lnSpc>
                <a:spcPct val="150000"/>
              </a:lnSpc>
              <a:buNone/>
            </a:pPr>
            <a:r>
              <a:rPr lang="en-US" sz="1543" b="1" dirty="0">
                <a:solidFill>
                  <a:srgbClr val="9FD0FF"/>
                </a:solidFill>
              </a:rPr>
              <a:t>REGIÃO SUDESTE: </a:t>
            </a:r>
            <a:pPr algn="just" indent="0" marL="0">
              <a:lnSpc>
                <a:spcPct val="150000"/>
              </a:lnSpc>
              <a:spcAft>
                <a:spcPts val="1600"/>
              </a:spcAft>
              <a:buNone/>
            </a:pPr>
            <a:r>
              <a:rPr lang="en-US" sz="1543" dirty="0">
                <a:solidFill>
                  <a:srgbClr val="FFFFFF"/>
                </a:solidFill>
              </a:rPr>
              <a:t>Bastante umidade remanescente do sistema frontal que avançou pela região. Essa configuração deverá manter o céu com bastantes nuvens no leste dos estados do RJ e SP, despertando chuviscos/chuvas intermitentes ao longo do dia. Leste de MG e ES com trovoadas isoladas e pancadas de chuva à tarde.</a:t>
            </a:r>
            <a:endParaRPr lang="en-US" sz="1543" dirty="0"/>
          </a:p>
          <a:p>
            <a:pPr algn="just" indent="0" marL="0">
              <a:lnSpc>
                <a:spcPct val="150000"/>
              </a:lnSpc>
              <a:buNone/>
            </a:pPr>
            <a:r>
              <a:rPr lang="en-US" sz="1543" b="1" dirty="0">
                <a:solidFill>
                  <a:srgbClr val="9FD0FF"/>
                </a:solidFill>
              </a:rPr>
              <a:t>REGIÃO CENTRO-OESTE: </a:t>
            </a:r>
            <a:pPr algn="just" indent="0" marL="0">
              <a:lnSpc>
                <a:spcPct val="150000"/>
              </a:lnSpc>
              <a:spcAft>
                <a:spcPts val="1600"/>
              </a:spcAft>
              <a:buNone/>
            </a:pPr>
            <a:r>
              <a:rPr lang="en-US" sz="1543" dirty="0">
                <a:solidFill>
                  <a:srgbClr val="FFFFFF"/>
                </a:solidFill>
              </a:rPr>
              <a:t>Norte de Goiás, norte do Mato Grosso e Distrito Federal irão apresentar trovoadas isoladas acompanhadas de pancadas rápidas de chuva à tarde.</a:t>
            </a:r>
            <a:endParaRPr lang="en-US" sz="1543" dirty="0"/>
          </a:p>
          <a:p>
            <a:pPr algn="just" indent="0" marL="0">
              <a:lnSpc>
                <a:spcPct val="150000"/>
              </a:lnSpc>
              <a:buNone/>
            </a:pPr>
            <a:r>
              <a:rPr lang="en-US" sz="1543" b="1" dirty="0">
                <a:solidFill>
                  <a:srgbClr val="9FD0FF"/>
                </a:solidFill>
              </a:rPr>
              <a:t>REGIÃO NORDESTE: </a:t>
            </a:r>
            <a:pPr algn="just" indent="0" marL="0">
              <a:lnSpc>
                <a:spcPct val="150000"/>
              </a:lnSpc>
              <a:spcAft>
                <a:spcPts val="1600"/>
              </a:spcAft>
              <a:buNone/>
            </a:pPr>
            <a:r>
              <a:rPr lang="en-US" sz="1543" dirty="0">
                <a:solidFill>
                  <a:srgbClr val="FFFFFF"/>
                </a:solidFill>
              </a:rPr>
              <a:t>A passagem do sistema frontal no Oceano alinha-se com a convecção amazônica e concentra as instabilidades sobre a região, especialmente sobre o a Bahia,  oeste de Pernambuco e de forma isolada sobre o Sergipe.</a:t>
            </a:r>
            <a:endParaRPr lang="en-US" sz="1543" dirty="0"/>
          </a:p>
          <a:p>
            <a:pPr algn="just" indent="0" marL="0">
              <a:lnSpc>
                <a:spcPct val="150000"/>
              </a:lnSpc>
              <a:buNone/>
            </a:pPr>
            <a:r>
              <a:rPr lang="en-US" sz="1543" b="1" dirty="0">
                <a:solidFill>
                  <a:srgbClr val="9FD0FF"/>
                </a:solidFill>
              </a:rPr>
              <a:t>REGIÃO NORTE: </a:t>
            </a:r>
            <a:pPr algn="just" indent="0" marL="0">
              <a:lnSpc>
                <a:spcPct val="150000"/>
              </a:lnSpc>
              <a:spcAft>
                <a:spcPts val="1600"/>
              </a:spcAft>
              <a:buNone/>
            </a:pPr>
            <a:r>
              <a:rPr lang="en-US" sz="1543" dirty="0">
                <a:solidFill>
                  <a:srgbClr val="FFFFFF"/>
                </a:solidFill>
              </a:rPr>
              <a:t>A convecção amazônica busca alinhamento ao sistema frontal no litoral do Nordeste, favorecendo à ocorrência de instabilidades no noroeste, centro e leste da região, especialmente. No período da manhã, presença de fumaça com restrições de visibilidade entre Manaus, Santarém e Alta Floresta, dispersando quando as chuvas da tarde iniciarem.</a:t>
            </a:r>
            <a:endParaRPr lang="en-US" sz="1543"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7</a:t>
            </a:r>
            <a:endParaRPr lang="en-US" sz="1200" dirty="0"/>
          </a:p>
          <a:p>
            <a:pPr algn="l" indent="0" marL="0">
              <a:buNone/>
            </a:pPr>
            <a:r>
              <a:rPr lang="en-US" sz="1200" dirty="0">
                <a:solidFill>
                  <a:srgbClr val="FFFFFF"/>
                </a:solidFill>
              </a:rPr>
              <a:t>SBAZ: 38, 36, 35, 37</a:t>
            </a:r>
            <a:endParaRPr lang="en-US" sz="1200" dirty="0"/>
          </a:p>
          <a:p>
            <a:pPr algn="l" indent="0" marL="0">
              <a:buNone/>
            </a:pPr>
            <a:r>
              <a:rPr lang="en-US" sz="1200" dirty="0">
                <a:solidFill>
                  <a:srgbClr val="FFFFFF"/>
                </a:solidFill>
              </a:rPr>
              <a:t>SBRE: 12, 13</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SBPV   SBRB   SBCZ   SBTF   SBMY   SBUA   SBCC   SBTT   SBJI   SBVH   SBUY   SBRD   SSKW   SBSI   SBGV   SBUF   SNTF   SBAN   SBBH   SBBR   SBBW   SBCF   SBCN   SBGO   SBIP   SBMK   SBAQ   SBAX   SBGP   SBJD   SBKP   SBSJ   SBRP   SBSR   SBUL   SBUR   SBVG   SDAM   SWLC   SBAU   SBCG   SBTG   SBSP   SBMT   SBGR   SBTA   SBGW   SBSC   SBJR   SBRJ   SBGL   SBZM</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SBAN   SBYS   SUMU   SBBG   SBPK   SBSM   SBPF   SBPA   SBCT   SBBI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18/10 12:05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SBEG</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SBIL</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436108"/>
            <a:ext cx="1691640" cy="964692"/>
          </a:xfrm>
          <a:prstGeom prst="roundRect">
            <a:avLst>
              <a:gd name="adj" fmla="val 4739"/>
            </a:avLst>
          </a:prstGeom>
          <a:solidFill>
            <a:srgbClr val="000000">
              <a:alpha val="55000"/>
            </a:srgbClr>
          </a:solidFill>
          <a:ln/>
        </p:spPr>
      </p:sp>
      <p:sp>
        <p:nvSpPr>
          <p:cNvPr id="5" name="Text 2"/>
          <p:cNvSpPr/>
          <p:nvPr/>
        </p:nvSpPr>
        <p:spPr>
          <a:xfrm>
            <a:off x="246888" y="5463540"/>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56032" y="5693969"/>
            <a:ext cx="155448" cy="82296"/>
          </a:xfrm>
          <a:prstGeom prst="rect">
            <a:avLst/>
          </a:prstGeom>
          <a:solidFill>
            <a:srgbClr val="FF2060"/>
          </a:solidFill>
          <a:ln/>
        </p:spPr>
      </p:sp>
      <p:sp>
        <p:nvSpPr>
          <p:cNvPr id="7" name="Text 4"/>
          <p:cNvSpPr/>
          <p:nvPr/>
        </p:nvSpPr>
        <p:spPr>
          <a:xfrm>
            <a:off x="448056" y="5664708"/>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56032" y="5835701"/>
            <a:ext cx="155448" cy="82296"/>
          </a:xfrm>
          <a:prstGeom prst="rect">
            <a:avLst/>
          </a:prstGeom>
          <a:solidFill>
            <a:srgbClr val="2040FF"/>
          </a:solidFill>
          <a:ln/>
        </p:spPr>
      </p:sp>
      <p:sp>
        <p:nvSpPr>
          <p:cNvPr id="9" name="Text 6"/>
          <p:cNvSpPr/>
          <p:nvPr/>
        </p:nvSpPr>
        <p:spPr>
          <a:xfrm>
            <a:off x="448056" y="5806440"/>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56032" y="5977433"/>
            <a:ext cx="155448" cy="82296"/>
          </a:xfrm>
          <a:prstGeom prst="rect">
            <a:avLst/>
          </a:prstGeom>
          <a:solidFill>
            <a:srgbClr val="00C0FF"/>
          </a:solidFill>
          <a:ln/>
        </p:spPr>
      </p:sp>
      <p:sp>
        <p:nvSpPr>
          <p:cNvPr id="11" name="Text 8"/>
          <p:cNvSpPr/>
          <p:nvPr/>
        </p:nvSpPr>
        <p:spPr>
          <a:xfrm>
            <a:off x="448056" y="5948172"/>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56032" y="6119165"/>
            <a:ext cx="155448" cy="82296"/>
          </a:xfrm>
          <a:prstGeom prst="rect">
            <a:avLst/>
          </a:prstGeom>
          <a:solidFill>
            <a:srgbClr val="FFE000"/>
          </a:solidFill>
          <a:ln/>
        </p:spPr>
      </p:sp>
      <p:sp>
        <p:nvSpPr>
          <p:cNvPr id="13" name="Text 10"/>
          <p:cNvSpPr/>
          <p:nvPr/>
        </p:nvSpPr>
        <p:spPr>
          <a:xfrm>
            <a:off x="448056" y="6089904"/>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56032" y="6260897"/>
            <a:ext cx="155448" cy="82296"/>
          </a:xfrm>
          <a:prstGeom prst="rect">
            <a:avLst/>
          </a:prstGeom>
          <a:solidFill>
            <a:srgbClr val="FF9600"/>
          </a:solidFill>
          <a:ln/>
        </p:spPr>
      </p:sp>
      <p:sp>
        <p:nvSpPr>
          <p:cNvPr id="15" name="Text 12"/>
          <p:cNvSpPr/>
          <p:nvPr/>
        </p:nvSpPr>
        <p:spPr>
          <a:xfrm>
            <a:off x="448056" y="6231636"/>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sp>
        <p:nvSpPr>
          <p:cNvPr id="16" name="Text 1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- 12:05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18/10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18/10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18/10 (rodada 18/10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VCSH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G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2026-10-18T12:06:40Z</dcterms:created>
  <dcterms:modified xsi:type="dcterms:W3CDTF">2026-10-18T12:06:40Z</dcterms:modified>
</cp:coreProperties>
</file>