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5" d="100"/>
          <a:sy n="105" d="100"/>
        </p:scale>
        <p:origin x="1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7761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blurRad="50800" dist="25400" dir="2700000" algn="bl" rotWithShape="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19/10/2026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2S YASMIN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TEN HOFACKER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SUL: </a:t>
            </a:r>
            <a:r>
              <a:rPr lang="en-US" sz="1396" dirty="0">
                <a:solidFill>
                  <a:srgbClr val="FFFFFF"/>
                </a:solidFill>
              </a:rPr>
              <a:t>A frente fria avança para o oceano, mas deixa resquícios de instabilidade e umidade no leste de SC e no litoral do PR, com chuva fraca e intermitente. No oeste do RS, tempo firme. Nas demais áreas, céu parcialmente nublado a claro.</a:t>
            </a:r>
            <a:endParaRPr lang="en-US" sz="1396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SUDESTE: </a:t>
            </a:r>
            <a:r>
              <a:rPr lang="en-US" sz="1396" dirty="0">
                <a:solidFill>
                  <a:srgbClr val="FFFFFF"/>
                </a:solidFill>
              </a:rPr>
              <a:t>A forte umidade transportada do oceano em direção ao continente mantém o tempo encoberto no leste de SP e no RJ, com previsão de garoa e nevoeiro pela manhã. A partir da tarde, o aquecimento diurno provoca pancadas de chuva e trovoadas isoladas no leste de MG e no ES, com possibilidade de rajadas de vento.</a:t>
            </a:r>
            <a:endParaRPr lang="en-US" sz="1396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CENTRO-OESTE: </a:t>
            </a:r>
            <a:r>
              <a:rPr lang="en-US" sz="1396" dirty="0">
                <a:solidFill>
                  <a:srgbClr val="FFFFFF"/>
                </a:solidFill>
              </a:rPr>
              <a:t>Áreas de instabilidade ganham força sobre o norte de MT e norte de GO, com trovoadas e chuva de curta duração no período da tarde. O Distrito Federal terá céu claro a parcialmente nublado, com pancadas de chuva rápidas e isoladas ao final do dia.</a:t>
            </a:r>
            <a:endParaRPr lang="en-US" sz="1396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NORDESTE: </a:t>
            </a:r>
            <a:r>
              <a:rPr lang="en-US" sz="1396" dirty="0">
                <a:solidFill>
                  <a:srgbClr val="FFFFFF"/>
                </a:solidFill>
              </a:rPr>
              <a:t>A umidade oriunda do oceano associada ao calor e à alta umidade deixam o tempo instável no litoral da BA e no oeste de PE, com pancadas de chuva moderada. Trovoadas isoladas ocorrem no sudoeste da BA e no sul do PI.</a:t>
            </a:r>
            <a:endParaRPr lang="en-US" sz="1396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396" b="1" dirty="0">
                <a:solidFill>
                  <a:srgbClr val="9FD0FF"/>
                </a:solidFill>
              </a:rPr>
              <a:t>REGIÃO NORTE: </a:t>
            </a:r>
            <a:r>
              <a:rPr lang="en-US" sz="1396" dirty="0">
                <a:solidFill>
                  <a:srgbClr val="FFFFFF"/>
                </a:solidFill>
              </a:rPr>
              <a:t>A convecção tropical típica da região atua com força no centro e noroeste do AM e no PA. Pancadas de chuva generalizadas e trovoadas são previstas a partir do meio da tarde. Pela manhã, a fumaça causa severas restrições de visibilidade, principalmente entre Manaus, Humaitá e Apuí, melhorando com a chegada das chuvas.</a:t>
            </a:r>
            <a:endParaRPr lang="en-US" sz="1396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SBAO: 4, 5, 6, 7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SBAZ: 29, 32, 30, 31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SBCW: 3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SBRE: 13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/>
            <a:r>
              <a:rPr lang="en-US" sz="1200" dirty="0">
                <a:solidFill>
                  <a:srgbClr val="FFFFFF"/>
                </a:solidFill>
              </a:rPr>
              <a:t>SBPV SBRB SBCZ SBTF SBMY SBUA SBCC SBTT SBJI SBVH SBUY SBRD   SSKW SBSI SBGV SBUF SNTF SBAN   SBBH SBBR SBBW SBCF SBCN SBGO   SBIP SBMK </a:t>
            </a:r>
            <a:r>
              <a:rPr lang="en-US" sz="1200">
                <a:solidFill>
                  <a:srgbClr val="FFFFFF"/>
                </a:solidFill>
              </a:rPr>
              <a:t>SBZM SBSV SBVT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SBAN   SBYS   SUMU   SBBG   SBPK   SBSM   SBPF   SBPA   SBCT   SBBI   SBPA   SBCO   SBPK   SBBG   SBSM   SBFZ   SBNT   SBSG   SBVT   SBSL   SBSV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19/10 12:06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r>
              <a:rPr lang="en-US" sz="1200" dirty="0">
                <a:solidFill>
                  <a:srgbClr val="FFFFFF"/>
                </a:solidFill>
              </a:rPr>
              <a:t>SBCT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r>
              <a:rPr lang="en-US" sz="1200" dirty="0">
                <a:solidFill>
                  <a:srgbClr val="FFFFFF"/>
                </a:solidFill>
              </a:rPr>
              <a:t>SBEG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r>
              <a:rPr lang="en-US" sz="1200" dirty="0">
                <a:solidFill>
                  <a:srgbClr val="FFFFFF"/>
                </a:solidFill>
              </a:rPr>
              <a:t>SBPV</a:t>
            </a:r>
            <a:endParaRPr lang="en-US" sz="1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883920"/>
        </p:xfrm>
        <a:graphic>
          <a:graphicData uri="http://schemas.openxmlformats.org/drawingml/2006/table">
            <a:tbl>
              <a:tblPr/>
              <a:tblGrid>
                <a:gridCol w="237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1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182880" y="5436108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46888" y="5463540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56032" y="5693969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48056" y="566470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56032" y="5835701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48056" y="580644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56032" y="5977433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48056" y="594817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56032" y="6119165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48056" y="608990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56032" y="6260897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48056" y="623163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sp>
        <p:nvSpPr>
          <p:cNvPr id="16" name="Text 1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- 12:06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19/10 12:06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19/10 12:06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19/10 (rodada 19/10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261872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CIMAER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643884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671316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0312" y="3901745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02336" y="387248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10312" y="4043477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02336" y="401421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10312" y="4185209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02336" y="415594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10312" y="4326941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02336" y="429768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10312" y="4468673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02336" y="443941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1039939"/>
              </p:ext>
            </p:extLst>
          </p:nvPr>
        </p:nvGraphicFramePr>
        <p:xfrm>
          <a:off x="618134" y="4663440"/>
          <a:ext cx="7900420" cy="1312165"/>
        </p:xfrm>
        <a:graphic>
          <a:graphicData uri="http://schemas.openxmlformats.org/drawingml/2006/table">
            <a:tbl>
              <a:tblPr/>
              <a:tblGrid>
                <a:gridCol w="790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23KT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V/T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261872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CIMAER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643884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671316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0312" y="3901745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02336" y="387248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10312" y="4043477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02336" y="401421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10312" y="4185209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02336" y="415594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10312" y="4326941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02336" y="429768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10312" y="4468673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02336" y="443941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4815882"/>
              </p:ext>
            </p:extLst>
          </p:nvPr>
        </p:nvGraphicFramePr>
        <p:xfrm>
          <a:off x="618134" y="4663440"/>
          <a:ext cx="7900415" cy="1312165"/>
        </p:xfrm>
        <a:graphic>
          <a:graphicData uri="http://schemas.openxmlformats.org/drawingml/2006/table">
            <a:tbl>
              <a:tblPr/>
              <a:tblGrid>
                <a:gridCol w="1580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RAJ 22KT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 RAJ 30KT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23KT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261872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CIMAER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643884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671316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0312" y="3901745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02336" y="387248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10312" y="4043477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02336" y="401421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10312" y="4185209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02336" y="415594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10312" y="4326941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02336" y="429768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10312" y="4468673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02336" y="443941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781777"/>
              </p:ext>
            </p:extLst>
          </p:nvPr>
        </p:nvGraphicFramePr>
        <p:xfrm>
          <a:off x="618134" y="4663440"/>
          <a:ext cx="7900416" cy="1312165"/>
        </p:xfrm>
        <a:graphic>
          <a:graphicData uri="http://schemas.openxmlformats.org/drawingml/2006/table">
            <a:tbl>
              <a:tblPr/>
              <a:tblGrid>
                <a:gridCol w="1316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 RAJ 23KT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 RAJ 22KT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20KT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RAJ20KT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261872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CIMAER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643884"/>
            <a:ext cx="1691640" cy="964692"/>
          </a:xfrm>
          <a:prstGeom prst="roundRect">
            <a:avLst>
              <a:gd name="adj" fmla="val 4739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671316"/>
            <a:ext cx="15636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CIMAER · temp. de topo (°C)</a:t>
            </a:r>
            <a:endParaRPr lang="en-US" sz="800" dirty="0"/>
          </a:p>
        </p:txBody>
      </p:sp>
      <p:sp>
        <p:nvSpPr>
          <p:cNvPr id="6" name="Shape 3"/>
          <p:cNvSpPr/>
          <p:nvPr/>
        </p:nvSpPr>
        <p:spPr>
          <a:xfrm>
            <a:off x="210312" y="3901745"/>
            <a:ext cx="155448" cy="82296"/>
          </a:xfrm>
          <a:prstGeom prst="rect">
            <a:avLst/>
          </a:prstGeom>
          <a:solidFill>
            <a:srgbClr val="FF2060"/>
          </a:solidFill>
          <a:ln/>
        </p:spPr>
      </p:sp>
      <p:sp>
        <p:nvSpPr>
          <p:cNvPr id="7" name="Text 4"/>
          <p:cNvSpPr/>
          <p:nvPr/>
        </p:nvSpPr>
        <p:spPr>
          <a:xfrm>
            <a:off x="402336" y="3872484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≤ −70 · extrem. profunda</a:t>
            </a:r>
            <a:endParaRPr lang="en-US" sz="700" dirty="0"/>
          </a:p>
        </p:txBody>
      </p:sp>
      <p:sp>
        <p:nvSpPr>
          <p:cNvPr id="8" name="Shape 5"/>
          <p:cNvSpPr/>
          <p:nvPr/>
        </p:nvSpPr>
        <p:spPr>
          <a:xfrm>
            <a:off x="210312" y="4043477"/>
            <a:ext cx="155448" cy="82296"/>
          </a:xfrm>
          <a:prstGeom prst="rect">
            <a:avLst/>
          </a:prstGeom>
          <a:solidFill>
            <a:srgbClr val="2040FF"/>
          </a:solidFill>
          <a:ln/>
        </p:spPr>
      </p:sp>
      <p:sp>
        <p:nvSpPr>
          <p:cNvPr id="9" name="Text 6"/>
          <p:cNvSpPr/>
          <p:nvPr/>
        </p:nvSpPr>
        <p:spPr>
          <a:xfrm>
            <a:off x="402336" y="4014216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−70 a −60 · muito forte</a:t>
            </a:r>
            <a:endParaRPr lang="en-US" sz="700" dirty="0"/>
          </a:p>
        </p:txBody>
      </p:sp>
      <p:sp>
        <p:nvSpPr>
          <p:cNvPr id="10" name="Shape 7"/>
          <p:cNvSpPr/>
          <p:nvPr/>
        </p:nvSpPr>
        <p:spPr>
          <a:xfrm>
            <a:off x="210312" y="4185209"/>
            <a:ext cx="155448" cy="82296"/>
          </a:xfrm>
          <a:prstGeom prst="rect">
            <a:avLst/>
          </a:prstGeom>
          <a:solidFill>
            <a:srgbClr val="00C0FF"/>
          </a:solidFill>
          <a:ln/>
        </p:spPr>
      </p:sp>
      <p:sp>
        <p:nvSpPr>
          <p:cNvPr id="11" name="Text 8"/>
          <p:cNvSpPr/>
          <p:nvPr/>
        </p:nvSpPr>
        <p:spPr>
          <a:xfrm>
            <a:off x="402336" y="4155948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−60 a −50 · forte</a:t>
            </a:r>
            <a:endParaRPr lang="en-US" sz="700" dirty="0"/>
          </a:p>
        </p:txBody>
      </p:sp>
      <p:sp>
        <p:nvSpPr>
          <p:cNvPr id="12" name="Shape 9"/>
          <p:cNvSpPr/>
          <p:nvPr/>
        </p:nvSpPr>
        <p:spPr>
          <a:xfrm>
            <a:off x="210312" y="4326941"/>
            <a:ext cx="155448" cy="82296"/>
          </a:xfrm>
          <a:prstGeom prst="rect">
            <a:avLst/>
          </a:prstGeom>
          <a:solidFill>
            <a:srgbClr val="FFE000"/>
          </a:solidFill>
          <a:ln/>
        </p:spPr>
      </p:sp>
      <p:sp>
        <p:nvSpPr>
          <p:cNvPr id="13" name="Text 10"/>
          <p:cNvSpPr/>
          <p:nvPr/>
        </p:nvSpPr>
        <p:spPr>
          <a:xfrm>
            <a:off x="402336" y="4297680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−50 a −40 · moderada</a:t>
            </a:r>
            <a:endParaRPr lang="en-US" sz="700" dirty="0"/>
          </a:p>
        </p:txBody>
      </p:sp>
      <p:sp>
        <p:nvSpPr>
          <p:cNvPr id="14" name="Shape 11"/>
          <p:cNvSpPr/>
          <p:nvPr/>
        </p:nvSpPr>
        <p:spPr>
          <a:xfrm>
            <a:off x="210312" y="4468673"/>
            <a:ext cx="155448" cy="82296"/>
          </a:xfrm>
          <a:prstGeom prst="rect">
            <a:avLst/>
          </a:prstGeom>
          <a:solidFill>
            <a:srgbClr val="FF9600"/>
          </a:solidFill>
          <a:ln/>
        </p:spPr>
      </p:sp>
      <p:sp>
        <p:nvSpPr>
          <p:cNvPr id="15" name="Text 12"/>
          <p:cNvSpPr/>
          <p:nvPr/>
        </p:nvSpPr>
        <p:spPr>
          <a:xfrm>
            <a:off x="402336" y="4439412"/>
            <a:ext cx="1362456" cy="1417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700" dirty="0">
                <a:solidFill>
                  <a:srgbClr val="EAF1FB"/>
                </a:solidFill>
              </a:rPr>
              <a:t>−40 a −30 · rasa</a:t>
            </a:r>
            <a:endParaRPr lang="en-US" sz="700" dirty="0"/>
          </a:p>
        </p:txBody>
      </p:sp>
      <p:graphicFrame>
        <p:nvGraphicFramePr>
          <p:cNvPr id="1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7030872"/>
              </p:ext>
            </p:extLst>
          </p:nvPr>
        </p:nvGraphicFramePr>
        <p:xfrm>
          <a:off x="618134" y="4663440"/>
          <a:ext cx="7889448" cy="1445667"/>
        </p:xfrm>
        <a:graphic>
          <a:graphicData uri="http://schemas.openxmlformats.org/drawingml/2006/table">
            <a:tbl>
              <a:tblPr/>
              <a:tblGrid>
                <a:gridCol w="657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935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RAJ 21KT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43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V/T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V/T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967</Words>
  <Application>Microsoft Office PowerPoint</Application>
  <PresentationFormat>Apresentação na tela (4:3)</PresentationFormat>
  <Paragraphs>191</Paragraphs>
  <Slides>13</Slides>
  <Notes>13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Marcos Vinicius Rocha de Azevedo</cp:lastModifiedBy>
  <cp:revision>4</cp:revision>
  <dcterms:created xsi:type="dcterms:W3CDTF">2026-10-19T12:06:30Z</dcterms:created>
  <dcterms:modified xsi:type="dcterms:W3CDTF">2026-10-19T12:17:13Z</dcterms:modified>
</cp:coreProperties>
</file>