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15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</p:sldIdLst>
  <p:sldSz cx="9144000" cy="6858000" type="screen4x3"/>
  <p:notesSz cx="6858000" cy="9144000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129" d="100"/>
          <a:sy n="129" d="100"/>
        </p:scale>
        <p:origin x="1104" y="12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6712713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960120"/>
            <a:ext cx="8229600" cy="822960"/>
          </a:xfrm>
          <a:prstGeom prst="rect">
            <a:avLst/>
          </a:prstGeom>
          <a:noFill/>
          <a:ln/>
          <a:effectLst>
            <a:outerShdw blurRad="50800" dist="25400" dir="2700000" algn="bl" rotWithShape="0">
              <a:srgbClr val="000000">
                <a:alpha val="70000"/>
              </a:srgbClr>
            </a:outerShdw>
          </a:effectLst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3400" b="1" dirty="0">
                <a:solidFill>
                  <a:srgbClr val="FFFFFF"/>
                </a:solidFill>
              </a:rPr>
              <a:t>BRIEFING REGIONAL DIÁRIO</a:t>
            </a:r>
            <a:endParaRPr lang="en-US" sz="3400" dirty="0"/>
          </a:p>
        </p:txBody>
      </p:sp>
      <p:sp>
        <p:nvSpPr>
          <p:cNvPr id="3" name="Text 1"/>
          <p:cNvSpPr/>
          <p:nvPr/>
        </p:nvSpPr>
        <p:spPr>
          <a:xfrm>
            <a:off x="722376" y="2928366"/>
            <a:ext cx="768096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800" dirty="0">
                <a:solidFill>
                  <a:srgbClr val="FFFFFF"/>
                </a:solidFill>
              </a:rPr>
              <a:t>Confeccionado em: 21/10/2026</a:t>
            </a:r>
            <a:endParaRPr lang="en-US" sz="1800" dirty="0"/>
          </a:p>
        </p:txBody>
      </p:sp>
      <p:sp>
        <p:nvSpPr>
          <p:cNvPr id="4" name="Text 2"/>
          <p:cNvSpPr/>
          <p:nvPr/>
        </p:nvSpPr>
        <p:spPr>
          <a:xfrm>
            <a:off x="722376" y="4025646"/>
            <a:ext cx="768096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000" b="1" dirty="0">
                <a:solidFill>
                  <a:srgbClr val="FFFFFF"/>
                </a:solidFill>
              </a:rPr>
              <a:t>Confeccionado por: SO RENAN</a:t>
            </a:r>
            <a:endParaRPr lang="en-US" sz="2000" dirty="0"/>
          </a:p>
        </p:txBody>
      </p:sp>
      <p:sp>
        <p:nvSpPr>
          <p:cNvPr id="5" name="Text 3"/>
          <p:cNvSpPr/>
          <p:nvPr/>
        </p:nvSpPr>
        <p:spPr>
          <a:xfrm>
            <a:off x="722376" y="4528566"/>
            <a:ext cx="768096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000" b="1" dirty="0">
                <a:solidFill>
                  <a:srgbClr val="FFFFFF"/>
                </a:solidFill>
              </a:rPr>
              <a:t>Previsor: CAP ROSETTE</a:t>
            </a:r>
            <a:endParaRPr lang="en-US" sz="200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bg>
      <p:bgPr>
        <a:solidFill>
          <a:srgbClr val="0A1C3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320040"/>
            <a:ext cx="822960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200" b="1" dirty="0">
                <a:solidFill>
                  <a:srgbClr val="CFE0FF"/>
                </a:solidFill>
              </a:rPr>
              <a:t>PREVISÃO PARA AS REGIÕES</a:t>
            </a:r>
            <a:endParaRPr lang="en-US" sz="2200" dirty="0"/>
          </a:p>
        </p:txBody>
      </p:sp>
      <p:sp>
        <p:nvSpPr>
          <p:cNvPr id="3" name="Text 1"/>
          <p:cNvSpPr/>
          <p:nvPr/>
        </p:nvSpPr>
        <p:spPr>
          <a:xfrm>
            <a:off x="640080" y="1051560"/>
            <a:ext cx="7863840" cy="5394960"/>
          </a:xfrm>
          <a:prstGeom prst="rect">
            <a:avLst/>
          </a:prstGeom>
          <a:noFill/>
          <a:ln/>
        </p:spPr>
        <p:txBody>
          <a:bodyPr wrap="square" rtlCol="0" anchor="t">
            <a:normAutofit/>
          </a:bodyPr>
          <a:lstStyle/>
          <a:p>
            <a:pPr marL="0" indent="0" algn="just">
              <a:lnSpc>
                <a:spcPct val="150000"/>
              </a:lnSpc>
              <a:buNone/>
            </a:pPr>
            <a:r>
              <a:rPr lang="en-US" sz="1543" b="1" dirty="0">
                <a:solidFill>
                  <a:srgbClr val="9FD0FF"/>
                </a:solidFill>
              </a:rPr>
              <a:t>REGIÃO SUL: </a:t>
            </a:r>
            <a:r>
              <a:rPr lang="pt-BR" sz="1600" i="0" dirty="0">
                <a:solidFill>
                  <a:schemeClr val="bg1"/>
                </a:solidFill>
                <a:effectLst/>
              </a:rPr>
              <a:t>Atuação de um cavado na região de fronteira entre a Argentina, o Paraguai e o Brasil promove </a:t>
            </a:r>
            <a:r>
              <a:rPr lang="en-US" sz="1600" dirty="0" err="1">
                <a:solidFill>
                  <a:schemeClr val="bg1"/>
                </a:solidFill>
              </a:rPr>
              <a:t>áreas</a:t>
            </a:r>
            <a:r>
              <a:rPr lang="en-US" sz="1600" dirty="0">
                <a:solidFill>
                  <a:schemeClr val="bg1"/>
                </a:solidFill>
              </a:rPr>
              <a:t> de </a:t>
            </a:r>
            <a:r>
              <a:rPr lang="en-US" sz="1600" dirty="0" err="1">
                <a:solidFill>
                  <a:schemeClr val="bg1"/>
                </a:solidFill>
              </a:rPr>
              <a:t>instabilidade</a:t>
            </a:r>
            <a:r>
              <a:rPr lang="en-US" sz="1600" dirty="0">
                <a:solidFill>
                  <a:schemeClr val="bg1"/>
                </a:solidFill>
              </a:rPr>
              <a:t> com </a:t>
            </a:r>
            <a:r>
              <a:rPr lang="en-US" sz="1600" dirty="0" err="1">
                <a:solidFill>
                  <a:schemeClr val="bg1"/>
                </a:solidFill>
              </a:rPr>
              <a:t>trovoadas</a:t>
            </a:r>
            <a:r>
              <a:rPr lang="en-US" sz="1600" dirty="0">
                <a:solidFill>
                  <a:schemeClr val="bg1"/>
                </a:solidFill>
              </a:rPr>
              <a:t> e </a:t>
            </a:r>
            <a:r>
              <a:rPr lang="en-US" sz="1600" dirty="0" err="1">
                <a:solidFill>
                  <a:schemeClr val="bg1"/>
                </a:solidFill>
              </a:rPr>
              <a:t>chuva</a:t>
            </a:r>
            <a:r>
              <a:rPr lang="en-US" sz="1600" dirty="0">
                <a:solidFill>
                  <a:schemeClr val="bg1"/>
                </a:solidFill>
              </a:rPr>
              <a:t> no </a:t>
            </a:r>
            <a:r>
              <a:rPr lang="en-US" sz="1600" dirty="0" err="1">
                <a:solidFill>
                  <a:schemeClr val="bg1"/>
                </a:solidFill>
              </a:rPr>
              <a:t>setor</a:t>
            </a:r>
            <a:r>
              <a:rPr lang="en-US" sz="1600" dirty="0">
                <a:solidFill>
                  <a:schemeClr val="bg1"/>
                </a:solidFill>
              </a:rPr>
              <a:t> </a:t>
            </a:r>
            <a:r>
              <a:rPr lang="en-US" sz="1600" dirty="0" err="1">
                <a:solidFill>
                  <a:schemeClr val="bg1"/>
                </a:solidFill>
              </a:rPr>
              <a:t>oeste</a:t>
            </a:r>
            <a:r>
              <a:rPr lang="en-US" sz="1600" dirty="0">
                <a:solidFill>
                  <a:schemeClr val="bg1"/>
                </a:solidFill>
              </a:rPr>
              <a:t> da FIR-CW. </a:t>
            </a:r>
            <a:r>
              <a:rPr lang="en-US" sz="1543" i="0" dirty="0" err="1">
                <a:solidFill>
                  <a:schemeClr val="bg1"/>
                </a:solidFill>
                <a:effectLst/>
              </a:rPr>
              <a:t>Demais</a:t>
            </a:r>
            <a:r>
              <a:rPr lang="en-US" sz="1543" i="0" dirty="0">
                <a:solidFill>
                  <a:schemeClr val="bg1"/>
                </a:solidFill>
                <a:effectLst/>
              </a:rPr>
              <a:t> </a:t>
            </a:r>
            <a:r>
              <a:rPr lang="en-US" sz="1543" i="0" dirty="0" err="1">
                <a:solidFill>
                  <a:schemeClr val="bg1"/>
                </a:solidFill>
                <a:effectLst/>
              </a:rPr>
              <a:t>setores</a:t>
            </a:r>
            <a:r>
              <a:rPr lang="en-US" sz="1543" i="0" dirty="0">
                <a:solidFill>
                  <a:schemeClr val="bg1"/>
                </a:solidFill>
                <a:effectLst/>
              </a:rPr>
              <a:t> com t</a:t>
            </a:r>
            <a:r>
              <a:rPr lang="en-US" sz="1543" dirty="0">
                <a:solidFill>
                  <a:schemeClr val="bg1"/>
                </a:solidFill>
              </a:rPr>
              <a:t>empo </a:t>
            </a:r>
            <a:r>
              <a:rPr lang="en-US" sz="1543" dirty="0" err="1">
                <a:solidFill>
                  <a:schemeClr val="bg1"/>
                </a:solidFill>
              </a:rPr>
              <a:t>firme</a:t>
            </a:r>
            <a:r>
              <a:rPr lang="en-US" sz="1543" dirty="0">
                <a:solidFill>
                  <a:schemeClr val="bg1"/>
                </a:solidFill>
              </a:rPr>
              <a:t> </a:t>
            </a:r>
            <a:r>
              <a:rPr lang="en-US" sz="1543" dirty="0" err="1">
                <a:solidFill>
                  <a:schemeClr val="bg1"/>
                </a:solidFill>
              </a:rPr>
              <a:t>ao</a:t>
            </a:r>
            <a:r>
              <a:rPr lang="en-US" sz="1543" dirty="0">
                <a:solidFill>
                  <a:schemeClr val="bg1"/>
                </a:solidFill>
              </a:rPr>
              <a:t> longo do </a:t>
            </a:r>
            <a:r>
              <a:rPr lang="en-US" sz="1543" dirty="0" err="1">
                <a:solidFill>
                  <a:schemeClr val="bg1"/>
                </a:solidFill>
              </a:rPr>
              <a:t>dia</a:t>
            </a:r>
            <a:endParaRPr lang="en-US" sz="1543" dirty="0">
              <a:solidFill>
                <a:schemeClr val="bg1"/>
              </a:solidFill>
            </a:endParaRPr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1543" b="1" dirty="0">
                <a:solidFill>
                  <a:srgbClr val="9FD0FF"/>
                </a:solidFill>
              </a:rPr>
              <a:t>REGIÃO SUDESTE: </a:t>
            </a:r>
            <a:r>
              <a:rPr lang="en-US" sz="1543" dirty="0">
                <a:solidFill>
                  <a:srgbClr val="FFFFFF"/>
                </a:solidFill>
              </a:rPr>
              <a:t>A forte umidade transportada do oceano em direção ao continente mantém o tempo encoberto no leste de SP, no RJ e ES com </a:t>
            </a:r>
            <a:r>
              <a:rPr lang="en-US" sz="1543" dirty="0" err="1">
                <a:solidFill>
                  <a:srgbClr val="FFFFFF"/>
                </a:solidFill>
              </a:rPr>
              <a:t>previsão</a:t>
            </a:r>
            <a:r>
              <a:rPr lang="en-US" sz="1543" dirty="0">
                <a:solidFill>
                  <a:srgbClr val="FFFFFF"/>
                </a:solidFill>
              </a:rPr>
              <a:t> de </a:t>
            </a:r>
            <a:r>
              <a:rPr lang="en-US" sz="1543" dirty="0" err="1">
                <a:solidFill>
                  <a:srgbClr val="FFFFFF"/>
                </a:solidFill>
              </a:rPr>
              <a:t>chuva</a:t>
            </a:r>
            <a:r>
              <a:rPr lang="en-US" sz="1543" dirty="0">
                <a:solidFill>
                  <a:srgbClr val="FFFFFF"/>
                </a:solidFill>
              </a:rPr>
              <a:t> </a:t>
            </a:r>
            <a:r>
              <a:rPr lang="en-US" sz="1543" dirty="0" err="1">
                <a:solidFill>
                  <a:srgbClr val="FFFFFF"/>
                </a:solidFill>
              </a:rPr>
              <a:t>leve</a:t>
            </a:r>
            <a:r>
              <a:rPr lang="en-US" sz="1543" dirty="0">
                <a:solidFill>
                  <a:srgbClr val="FFFFFF"/>
                </a:solidFill>
              </a:rPr>
              <a:t>/</a:t>
            </a:r>
            <a:r>
              <a:rPr lang="en-US" sz="1543" dirty="0" err="1">
                <a:solidFill>
                  <a:srgbClr val="FFFFFF"/>
                </a:solidFill>
              </a:rPr>
              <a:t>moderada</a:t>
            </a:r>
            <a:r>
              <a:rPr lang="en-US" sz="1543" dirty="0">
                <a:solidFill>
                  <a:srgbClr val="FFFFFF"/>
                </a:solidFill>
              </a:rPr>
              <a:t> </a:t>
            </a:r>
            <a:r>
              <a:rPr lang="en-US" sz="1543" dirty="0" err="1">
                <a:solidFill>
                  <a:srgbClr val="FFFFFF"/>
                </a:solidFill>
              </a:rPr>
              <a:t>ao</a:t>
            </a:r>
            <a:r>
              <a:rPr lang="en-US" sz="1543" dirty="0">
                <a:solidFill>
                  <a:srgbClr val="FFFFFF"/>
                </a:solidFill>
              </a:rPr>
              <a:t> </a:t>
            </a:r>
            <a:r>
              <a:rPr lang="en-US" sz="1543" dirty="0" err="1">
                <a:solidFill>
                  <a:srgbClr val="FFFFFF"/>
                </a:solidFill>
              </a:rPr>
              <a:t>longo</a:t>
            </a:r>
            <a:r>
              <a:rPr lang="en-US" sz="1543" dirty="0">
                <a:solidFill>
                  <a:srgbClr val="FFFFFF"/>
                </a:solidFill>
              </a:rPr>
              <a:t> do dia. </a:t>
            </a:r>
            <a:r>
              <a:rPr lang="en-US" sz="1543" dirty="0" err="1">
                <a:solidFill>
                  <a:srgbClr val="FFFFFF"/>
                </a:solidFill>
              </a:rPr>
              <a:t>Áreas</a:t>
            </a:r>
            <a:r>
              <a:rPr lang="en-US" sz="1543" dirty="0">
                <a:solidFill>
                  <a:srgbClr val="FFFFFF"/>
                </a:solidFill>
              </a:rPr>
              <a:t> de </a:t>
            </a:r>
            <a:r>
              <a:rPr lang="en-US" sz="1543" dirty="0" err="1">
                <a:solidFill>
                  <a:srgbClr val="FFFFFF"/>
                </a:solidFill>
              </a:rPr>
              <a:t>instabilidade</a:t>
            </a:r>
            <a:r>
              <a:rPr lang="en-US" sz="1543" dirty="0">
                <a:solidFill>
                  <a:srgbClr val="FFFFFF"/>
                </a:solidFill>
              </a:rPr>
              <a:t> no </a:t>
            </a:r>
            <a:r>
              <a:rPr lang="en-US" sz="1543" dirty="0" err="1">
                <a:solidFill>
                  <a:srgbClr val="FFFFFF"/>
                </a:solidFill>
              </a:rPr>
              <a:t>período</a:t>
            </a:r>
            <a:r>
              <a:rPr lang="en-US" sz="1543" dirty="0">
                <a:solidFill>
                  <a:srgbClr val="FFFFFF"/>
                </a:solidFill>
              </a:rPr>
              <a:t> da </a:t>
            </a:r>
            <a:r>
              <a:rPr lang="en-US" sz="1543" dirty="0" err="1">
                <a:solidFill>
                  <a:srgbClr val="FFFFFF"/>
                </a:solidFill>
              </a:rPr>
              <a:t>tarde</a:t>
            </a:r>
            <a:r>
              <a:rPr lang="en-US" sz="1543" dirty="0">
                <a:solidFill>
                  <a:srgbClr val="FFFFFF"/>
                </a:solidFill>
              </a:rPr>
              <a:t> </a:t>
            </a:r>
            <a:r>
              <a:rPr lang="en-US" sz="1543" dirty="0" err="1">
                <a:solidFill>
                  <a:srgbClr val="FFFFFF"/>
                </a:solidFill>
              </a:rPr>
              <a:t>na</a:t>
            </a:r>
            <a:r>
              <a:rPr lang="en-US" sz="1543" dirty="0">
                <a:solidFill>
                  <a:srgbClr val="FFFFFF"/>
                </a:solidFill>
              </a:rPr>
              <a:t> terminal BH, com </a:t>
            </a:r>
            <a:r>
              <a:rPr lang="en-US" sz="1543" dirty="0" err="1">
                <a:solidFill>
                  <a:srgbClr val="FFFFFF"/>
                </a:solidFill>
              </a:rPr>
              <a:t>trovoadas</a:t>
            </a:r>
            <a:r>
              <a:rPr lang="en-US" sz="1543" dirty="0">
                <a:solidFill>
                  <a:srgbClr val="FFFFFF"/>
                </a:solidFill>
              </a:rPr>
              <a:t> e </a:t>
            </a:r>
            <a:r>
              <a:rPr lang="en-US" sz="1543" dirty="0" err="1">
                <a:solidFill>
                  <a:srgbClr val="FFFFFF"/>
                </a:solidFill>
              </a:rPr>
              <a:t>pancadas</a:t>
            </a:r>
            <a:r>
              <a:rPr lang="en-US" sz="1543" dirty="0">
                <a:solidFill>
                  <a:srgbClr val="FFFFFF"/>
                </a:solidFill>
              </a:rPr>
              <a:t> de </a:t>
            </a:r>
            <a:r>
              <a:rPr lang="en-US" sz="1543" dirty="0" err="1">
                <a:solidFill>
                  <a:srgbClr val="FFFFFF"/>
                </a:solidFill>
              </a:rPr>
              <a:t>chuva</a:t>
            </a:r>
            <a:r>
              <a:rPr lang="en-US" sz="1543" dirty="0">
                <a:solidFill>
                  <a:srgbClr val="FFFFFF"/>
                </a:solidFill>
              </a:rPr>
              <a:t> de </a:t>
            </a:r>
            <a:r>
              <a:rPr lang="en-US" sz="1543" dirty="0" err="1">
                <a:solidFill>
                  <a:srgbClr val="FFFFFF"/>
                </a:solidFill>
              </a:rPr>
              <a:t>curta</a:t>
            </a:r>
            <a:r>
              <a:rPr lang="en-US" sz="1543" dirty="0">
                <a:solidFill>
                  <a:srgbClr val="FFFFFF"/>
                </a:solidFill>
              </a:rPr>
              <a:t> </a:t>
            </a:r>
            <a:r>
              <a:rPr lang="en-US" sz="1543" dirty="0" err="1">
                <a:solidFill>
                  <a:srgbClr val="FFFFFF"/>
                </a:solidFill>
              </a:rPr>
              <a:t>duração</a:t>
            </a:r>
            <a:endParaRPr lang="en-US" sz="1543" dirty="0"/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1543" b="1" dirty="0">
                <a:solidFill>
                  <a:srgbClr val="9FD0FF"/>
                </a:solidFill>
              </a:rPr>
              <a:t>REGIÃO CENTRO-OESTE: </a:t>
            </a:r>
            <a:r>
              <a:rPr lang="en-US" sz="1543" dirty="0">
                <a:solidFill>
                  <a:srgbClr val="FFFFFF"/>
                </a:solidFill>
              </a:rPr>
              <a:t>Tempo </a:t>
            </a:r>
            <a:r>
              <a:rPr lang="en-US" sz="1543" dirty="0" err="1">
                <a:solidFill>
                  <a:srgbClr val="FFFFFF"/>
                </a:solidFill>
              </a:rPr>
              <a:t>instável</a:t>
            </a:r>
            <a:r>
              <a:rPr lang="en-US" sz="1543" dirty="0">
                <a:solidFill>
                  <a:srgbClr val="FFFFFF"/>
                </a:solidFill>
              </a:rPr>
              <a:t> no </a:t>
            </a:r>
            <a:r>
              <a:rPr lang="en-US" sz="1543" dirty="0" err="1">
                <a:solidFill>
                  <a:srgbClr val="FFFFFF"/>
                </a:solidFill>
              </a:rPr>
              <a:t>centro-norte</a:t>
            </a:r>
            <a:r>
              <a:rPr lang="en-US" sz="1543" dirty="0">
                <a:solidFill>
                  <a:srgbClr val="FFFFFF"/>
                </a:solidFill>
              </a:rPr>
              <a:t> da FIR-BS no final da tarde provocando trovoadas isoladas com pancadas de chuva.</a:t>
            </a:r>
            <a:endParaRPr lang="en-US" sz="1543" dirty="0"/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1543" b="1" dirty="0">
                <a:solidFill>
                  <a:srgbClr val="9FD0FF"/>
                </a:solidFill>
              </a:rPr>
              <a:t>REGIÃO NORDESTE: </a:t>
            </a:r>
            <a:r>
              <a:rPr lang="en-US" sz="1543" dirty="0" err="1">
                <a:solidFill>
                  <a:srgbClr val="FFFFFF"/>
                </a:solidFill>
              </a:rPr>
              <a:t>Chuva</a:t>
            </a:r>
            <a:r>
              <a:rPr lang="en-US" sz="1543" dirty="0">
                <a:solidFill>
                  <a:srgbClr val="FFFFFF"/>
                </a:solidFill>
              </a:rPr>
              <a:t> </a:t>
            </a:r>
            <a:r>
              <a:rPr lang="en-US" sz="1543" dirty="0" err="1">
                <a:solidFill>
                  <a:srgbClr val="FFFFFF"/>
                </a:solidFill>
              </a:rPr>
              <a:t>leve</a:t>
            </a:r>
            <a:r>
              <a:rPr lang="en-US" sz="1543" dirty="0">
                <a:solidFill>
                  <a:srgbClr val="FFFFFF"/>
                </a:solidFill>
              </a:rPr>
              <a:t>/</a:t>
            </a:r>
            <a:r>
              <a:rPr lang="en-US" sz="1543" dirty="0" err="1">
                <a:solidFill>
                  <a:srgbClr val="FFFFFF"/>
                </a:solidFill>
              </a:rPr>
              <a:t>moderada</a:t>
            </a:r>
            <a:r>
              <a:rPr lang="en-US" sz="1543" dirty="0">
                <a:solidFill>
                  <a:srgbClr val="FFFFFF"/>
                </a:solidFill>
              </a:rPr>
              <a:t> no litoral sul da BA durante o período.</a:t>
            </a:r>
            <a:endParaRPr lang="en-US" sz="1543" dirty="0"/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1543" b="1" dirty="0">
                <a:solidFill>
                  <a:srgbClr val="9FD0FF"/>
                </a:solidFill>
              </a:rPr>
              <a:t>REGIÃO NORTE: </a:t>
            </a:r>
            <a:r>
              <a:rPr lang="en-US" sz="1543" dirty="0">
                <a:solidFill>
                  <a:srgbClr val="FFFFFF"/>
                </a:solidFill>
              </a:rPr>
              <a:t>A convecção tropical típica da região atua com força no centro e </a:t>
            </a:r>
            <a:r>
              <a:rPr lang="en-US" sz="1543" dirty="0" err="1">
                <a:solidFill>
                  <a:srgbClr val="FFFFFF"/>
                </a:solidFill>
              </a:rPr>
              <a:t>oeste</a:t>
            </a:r>
            <a:r>
              <a:rPr lang="en-US" sz="1543" dirty="0">
                <a:solidFill>
                  <a:srgbClr val="FFFFFF"/>
                </a:solidFill>
              </a:rPr>
              <a:t> do AM, AC e no PA. Pancadas de chuva generalizadas e trovoadas são previstas a partir do meio da tarde. </a:t>
            </a:r>
            <a:endParaRPr lang="en-US" sz="1543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bg>
      <p:bgPr>
        <a:solidFill>
          <a:srgbClr val="0A1C3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274320"/>
            <a:ext cx="822960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800" b="1" dirty="0">
                <a:solidFill>
                  <a:srgbClr val="FFFFFF"/>
                </a:solidFill>
              </a:rPr>
              <a:t>BRIEFING REGIONAL DIÁRIO</a:t>
            </a:r>
            <a:endParaRPr lang="en-US" sz="1800" dirty="0"/>
          </a:p>
        </p:txBody>
      </p:sp>
      <p:sp>
        <p:nvSpPr>
          <p:cNvPr id="3" name="Shape 1"/>
          <p:cNvSpPr/>
          <p:nvPr/>
        </p:nvSpPr>
        <p:spPr>
          <a:xfrm>
            <a:off x="274320" y="960120"/>
            <a:ext cx="2834640" cy="5577840"/>
          </a:xfrm>
          <a:prstGeom prst="roundRect">
            <a:avLst>
              <a:gd name="adj" fmla="val 1935"/>
            </a:avLst>
          </a:prstGeom>
          <a:solidFill>
            <a:srgbClr val="0E2038"/>
          </a:solidFill>
          <a:ln w="12700">
            <a:solidFill>
              <a:srgbClr val="2E4E7A"/>
            </a:solidFill>
            <a:prstDash val="solid"/>
          </a:ln>
        </p:spPr>
      </p:sp>
      <p:sp>
        <p:nvSpPr>
          <p:cNvPr id="4" name="Text 2"/>
          <p:cNvSpPr/>
          <p:nvPr/>
        </p:nvSpPr>
        <p:spPr>
          <a:xfrm>
            <a:off x="365760" y="1051560"/>
            <a:ext cx="265176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250" b="1" dirty="0">
                <a:solidFill>
                  <a:srgbClr val="CFE0FF"/>
                </a:solidFill>
              </a:rPr>
              <a:t>SIGMET em vigor</a:t>
            </a:r>
            <a:endParaRPr lang="en-US" sz="1250" dirty="0"/>
          </a:p>
        </p:txBody>
      </p:sp>
      <p:sp>
        <p:nvSpPr>
          <p:cNvPr id="5" name="Text 3"/>
          <p:cNvSpPr/>
          <p:nvPr/>
        </p:nvSpPr>
        <p:spPr>
          <a:xfrm>
            <a:off x="411480" y="1554480"/>
            <a:ext cx="2560320" cy="50292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 algn="l">
              <a:buNone/>
            </a:pPr>
            <a:r>
              <a:rPr lang="en-US" sz="1200" dirty="0">
                <a:solidFill>
                  <a:srgbClr val="FFFFFF"/>
                </a:solidFill>
              </a:rPr>
              <a:t>SBAO: 2</a:t>
            </a:r>
            <a:endParaRPr lang="en-US" sz="1200" dirty="0"/>
          </a:p>
          <a:p>
            <a:pPr marL="0" indent="0" algn="l">
              <a:buNone/>
            </a:pPr>
            <a:r>
              <a:rPr lang="en-US" sz="1200" dirty="0">
                <a:solidFill>
                  <a:srgbClr val="FFFFFF"/>
                </a:solidFill>
              </a:rPr>
              <a:t>SBAZ: 32, 33, 31, 35, 30, 37, 38</a:t>
            </a:r>
            <a:endParaRPr lang="en-US" sz="1200" dirty="0"/>
          </a:p>
          <a:p>
            <a:pPr marL="0" indent="0" algn="l">
              <a:buNone/>
            </a:pPr>
            <a:r>
              <a:rPr lang="en-US" sz="1200" dirty="0">
                <a:solidFill>
                  <a:srgbClr val="FFFFFF"/>
                </a:solidFill>
              </a:rPr>
              <a:t>SBBS: 7, 6</a:t>
            </a:r>
            <a:endParaRPr lang="en-US" sz="1200" dirty="0"/>
          </a:p>
          <a:p>
            <a:pPr marL="0" indent="0" algn="l">
              <a:buNone/>
            </a:pPr>
            <a:r>
              <a:rPr lang="en-US" sz="1200" dirty="0">
                <a:solidFill>
                  <a:srgbClr val="FFFFFF"/>
                </a:solidFill>
              </a:rPr>
              <a:t>SBCW: 3, 4</a:t>
            </a:r>
            <a:endParaRPr lang="en-US" sz="1200" dirty="0"/>
          </a:p>
          <a:p>
            <a:pPr marL="0" indent="0" algn="l">
              <a:buNone/>
            </a:pPr>
            <a:r>
              <a:rPr lang="en-US" sz="1200" dirty="0">
                <a:solidFill>
                  <a:srgbClr val="FFFFFF"/>
                </a:solidFill>
              </a:rPr>
              <a:t>SBRE: 7</a:t>
            </a:r>
            <a:endParaRPr lang="en-US" sz="1200" dirty="0"/>
          </a:p>
        </p:txBody>
      </p:sp>
      <p:sp>
        <p:nvSpPr>
          <p:cNvPr id="6" name="Shape 4"/>
          <p:cNvSpPr/>
          <p:nvPr/>
        </p:nvSpPr>
        <p:spPr>
          <a:xfrm>
            <a:off x="3200400" y="960120"/>
            <a:ext cx="2834640" cy="5577840"/>
          </a:xfrm>
          <a:prstGeom prst="roundRect">
            <a:avLst>
              <a:gd name="adj" fmla="val 1935"/>
            </a:avLst>
          </a:prstGeom>
          <a:solidFill>
            <a:srgbClr val="0E2038"/>
          </a:solidFill>
          <a:ln w="12700">
            <a:solidFill>
              <a:srgbClr val="2E4E7A"/>
            </a:solidFill>
            <a:prstDash val="solid"/>
          </a:ln>
        </p:spPr>
      </p:sp>
      <p:sp>
        <p:nvSpPr>
          <p:cNvPr id="7" name="Text 5"/>
          <p:cNvSpPr/>
          <p:nvPr/>
        </p:nvSpPr>
        <p:spPr>
          <a:xfrm>
            <a:off x="3291840" y="1051560"/>
            <a:ext cx="265176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250" b="1" dirty="0">
                <a:solidFill>
                  <a:srgbClr val="CFE0FF"/>
                </a:solidFill>
              </a:rPr>
              <a:t>Localidades com evento severo</a:t>
            </a:r>
            <a:endParaRPr lang="en-US" sz="1250" dirty="0"/>
          </a:p>
        </p:txBody>
      </p:sp>
      <p:sp>
        <p:nvSpPr>
          <p:cNvPr id="8" name="Text 6"/>
          <p:cNvSpPr/>
          <p:nvPr/>
        </p:nvSpPr>
        <p:spPr>
          <a:xfrm>
            <a:off x="3337560" y="1554480"/>
            <a:ext cx="2560320" cy="50292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 algn="ctr">
              <a:buNone/>
            </a:pPr>
            <a:r>
              <a:rPr lang="en-US" sz="1200" dirty="0">
                <a:solidFill>
                  <a:srgbClr val="FFFFFF"/>
                </a:solidFill>
              </a:rPr>
              <a:t>SBEG   SBMN   SBCZ   SBCC   SBIH   SBTT   SBMA   SBVH   SNBR   SWKQ   SBPJ   SBCT   SBFI   SBSV</a:t>
            </a:r>
            <a:endParaRPr lang="en-US" sz="1200" dirty="0"/>
          </a:p>
        </p:txBody>
      </p:sp>
      <p:sp>
        <p:nvSpPr>
          <p:cNvPr id="9" name="Shape 7"/>
          <p:cNvSpPr/>
          <p:nvPr/>
        </p:nvSpPr>
        <p:spPr>
          <a:xfrm>
            <a:off x="6126480" y="960120"/>
            <a:ext cx="2834640" cy="5577840"/>
          </a:xfrm>
          <a:prstGeom prst="roundRect">
            <a:avLst>
              <a:gd name="adj" fmla="val 1935"/>
            </a:avLst>
          </a:prstGeom>
          <a:solidFill>
            <a:srgbClr val="0E2038"/>
          </a:solidFill>
          <a:ln w="12700">
            <a:solidFill>
              <a:srgbClr val="2E4E7A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6217920" y="1051560"/>
            <a:ext cx="265176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250" b="1" dirty="0">
                <a:solidFill>
                  <a:srgbClr val="CFE0FF"/>
                </a:solidFill>
              </a:rPr>
              <a:t>Vento forte (≥ 21 KT / rajada)</a:t>
            </a:r>
            <a:endParaRPr lang="en-US" sz="1250" dirty="0"/>
          </a:p>
        </p:txBody>
      </p:sp>
      <p:sp>
        <p:nvSpPr>
          <p:cNvPr id="11" name="Text 9"/>
          <p:cNvSpPr/>
          <p:nvPr/>
        </p:nvSpPr>
        <p:spPr>
          <a:xfrm>
            <a:off x="6263640" y="1554480"/>
            <a:ext cx="2560320" cy="50292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 algn="ctr">
              <a:buNone/>
            </a:pPr>
            <a:r>
              <a:rPr lang="en-US" sz="1200" dirty="0">
                <a:solidFill>
                  <a:srgbClr val="FFFFFF"/>
                </a:solidFill>
              </a:rPr>
              <a:t>SBUF   SWKQ   SBPK   SBSM   SBPA   SBCO   SBPK   SBBG   SBSM   SBFZ   SBNT   SBSG   SBVT   SBSL   SBSV</a:t>
            </a:r>
            <a:endParaRPr lang="en-US" sz="1200" dirty="0"/>
          </a:p>
        </p:txBody>
      </p:sp>
      <p:sp>
        <p:nvSpPr>
          <p:cNvPr id="12" name="Text 10"/>
          <p:cNvSpPr/>
          <p:nvPr/>
        </p:nvSpPr>
        <p:spPr>
          <a:xfrm>
            <a:off x="274320" y="6437376"/>
            <a:ext cx="8595360" cy="310896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200" b="1" dirty="0">
                <a:solidFill>
                  <a:srgbClr val="FFE08A"/>
                </a:solidFill>
              </a:rPr>
              <a:t>Atualizações consulte: https://redemet.decea.mil.br/</a:t>
            </a:r>
            <a:endParaRPr lang="en-US" sz="120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bg>
      <p:bgPr>
        <a:solidFill>
          <a:srgbClr val="0A1C3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228600"/>
            <a:ext cx="822960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800" b="1" dirty="0">
                <a:solidFill>
                  <a:srgbClr val="FFFFFF"/>
                </a:solidFill>
              </a:rPr>
              <a:t>BRIEFING REGIONAL DIÁRIO</a:t>
            </a:r>
            <a:endParaRPr lang="en-US" sz="1800" dirty="0"/>
          </a:p>
        </p:txBody>
      </p:sp>
      <p:pic>
        <p:nvPicPr>
          <p:cNvPr id="3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57600" y="1188720"/>
            <a:ext cx="5257800" cy="4807575"/>
          </a:xfrm>
          <a:prstGeom prst="rect">
            <a:avLst/>
          </a:prstGeom>
        </p:spPr>
      </p:pic>
      <p:sp>
        <p:nvSpPr>
          <p:cNvPr id="4" name="Text 1"/>
          <p:cNvSpPr/>
          <p:nvPr/>
        </p:nvSpPr>
        <p:spPr>
          <a:xfrm>
            <a:off x="320040" y="1188720"/>
            <a:ext cx="292608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00" b="1" dirty="0">
                <a:solidFill>
                  <a:srgbClr val="FFD7D7"/>
                </a:solidFill>
              </a:rPr>
              <a:t>RESTRIÇÕES · METAR 21/10 12:15 UTC</a:t>
            </a:r>
            <a:endParaRPr lang="en-US" sz="1300" dirty="0"/>
          </a:p>
        </p:txBody>
      </p:sp>
      <p:sp>
        <p:nvSpPr>
          <p:cNvPr id="5" name="Text 2"/>
          <p:cNvSpPr/>
          <p:nvPr/>
        </p:nvSpPr>
        <p:spPr>
          <a:xfrm>
            <a:off x="320040" y="1691640"/>
            <a:ext cx="2971800" cy="30175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 algn="l">
              <a:lnSpc>
                <a:spcPct val="110000"/>
              </a:lnSpc>
              <a:buNone/>
            </a:pPr>
            <a:r>
              <a:rPr lang="en-US" sz="1200" b="1" dirty="0">
                <a:solidFill>
                  <a:srgbClr val="9FD0FF"/>
                </a:solidFill>
              </a:rPr>
              <a:t>1 - Restrições de teto: </a:t>
            </a:r>
            <a:r>
              <a:rPr lang="en-US" sz="1200" dirty="0">
                <a:solidFill>
                  <a:srgbClr val="FFFFFF"/>
                </a:solidFill>
              </a:rPr>
              <a:t>SBGR, SBJV, SBPS</a:t>
            </a:r>
            <a:endParaRPr lang="en-US" sz="1200" dirty="0"/>
          </a:p>
          <a:p>
            <a:pPr marL="0" indent="0" algn="l">
              <a:lnSpc>
                <a:spcPct val="110000"/>
              </a:lnSpc>
              <a:buNone/>
            </a:pPr>
            <a:r>
              <a:rPr lang="en-US" sz="1200" b="1" dirty="0">
                <a:solidFill>
                  <a:srgbClr val="9FD0FF"/>
                </a:solidFill>
              </a:rPr>
              <a:t>2 - Restrições de visibilidade: </a:t>
            </a:r>
            <a:r>
              <a:rPr lang="en-US" sz="1200" dirty="0">
                <a:solidFill>
                  <a:srgbClr val="FFFFFF"/>
                </a:solidFill>
              </a:rPr>
              <a:t>SBIL</a:t>
            </a:r>
            <a:endParaRPr lang="en-US" sz="1200" dirty="0"/>
          </a:p>
          <a:p>
            <a:pPr marL="0" indent="0" algn="l">
              <a:lnSpc>
                <a:spcPct val="110000"/>
              </a:lnSpc>
              <a:buNone/>
            </a:pPr>
            <a:r>
              <a:rPr lang="en-US" sz="1200" b="1" dirty="0">
                <a:solidFill>
                  <a:srgbClr val="9FD0FF"/>
                </a:solidFill>
              </a:rPr>
              <a:t>3 - Restrições de teto/visibilidade: </a:t>
            </a:r>
            <a:r>
              <a:rPr lang="en-US" sz="1200" dirty="0">
                <a:solidFill>
                  <a:srgbClr val="FFFFFF"/>
                </a:solidFill>
              </a:rPr>
              <a:t>Não houve.</a:t>
            </a:r>
            <a:endParaRPr lang="en-US" sz="1200" dirty="0"/>
          </a:p>
        </p:txBody>
      </p:sp>
      <p:graphicFrame>
        <p:nvGraphicFramePr>
          <p:cNvPr id="6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9011935"/>
              </p:ext>
            </p:extLst>
          </p:nvPr>
        </p:nvGraphicFramePr>
        <p:xfrm>
          <a:off x="320040" y="4800600"/>
          <a:ext cx="3108960" cy="883920"/>
        </p:xfrm>
        <a:graphic>
          <a:graphicData uri="http://schemas.openxmlformats.org/drawingml/2006/table">
            <a:tbl>
              <a:tblPr/>
              <a:tblGrid>
                <a:gridCol w="23774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4124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02996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endParaRPr lang="en-US" sz="1000" dirty="0"/>
                    </a:p>
                  </a:txBody>
                  <a:tcPr anchor="ctr">
                    <a:lnL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000" b="1" dirty="0">
                          <a:solidFill>
                            <a:srgbClr val="111111"/>
                          </a:solidFill>
                        </a:rPr>
                        <a:t>VFR</a:t>
                      </a:r>
                      <a:endParaRPr lang="en-US" sz="1000" dirty="0"/>
                    </a:p>
                  </a:txBody>
                  <a:tcPr anchor="ctr">
                    <a:lnL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000" dirty="0">
                          <a:solidFill>
                            <a:srgbClr val="111111"/>
                          </a:solidFill>
                        </a:rPr>
                        <a:t>Vis ≥ 5.000 m e Teto ≥ 1.500 ft</a:t>
                      </a:r>
                      <a:endParaRPr lang="en-US" sz="1000" dirty="0"/>
                    </a:p>
                  </a:txBody>
                  <a:tcPr anchor="ctr">
                    <a:lnL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endParaRPr lang="en-US" sz="1000" dirty="0"/>
                    </a:p>
                  </a:txBody>
                  <a:tcPr anchor="ctr">
                    <a:lnL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000" b="1" dirty="0">
                          <a:solidFill>
                            <a:srgbClr val="111111"/>
                          </a:solidFill>
                        </a:rPr>
                        <a:t>IFR</a:t>
                      </a:r>
                      <a:endParaRPr lang="en-US" sz="1000" dirty="0"/>
                    </a:p>
                  </a:txBody>
                  <a:tcPr anchor="ctr">
                    <a:lnL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000" dirty="0">
                          <a:solidFill>
                            <a:srgbClr val="111111"/>
                          </a:solidFill>
                        </a:rPr>
                        <a:t>Vis 1.500–5.000 m ou Teto 600–1.500 ft</a:t>
                      </a:r>
                      <a:endParaRPr lang="en-US" sz="1000" dirty="0"/>
                    </a:p>
                  </a:txBody>
                  <a:tcPr anchor="ctr">
                    <a:lnL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endParaRPr lang="en-US" sz="1000" dirty="0"/>
                    </a:p>
                  </a:txBody>
                  <a:tcPr anchor="ctr">
                    <a:lnL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000" b="1" dirty="0">
                          <a:solidFill>
                            <a:srgbClr val="111111"/>
                          </a:solidFill>
                        </a:rPr>
                        <a:t>ABX MIN</a:t>
                      </a:r>
                      <a:endParaRPr lang="en-US" sz="1000" dirty="0"/>
                    </a:p>
                  </a:txBody>
                  <a:tcPr anchor="ctr">
                    <a:lnL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000" dirty="0">
                          <a:solidFill>
                            <a:srgbClr val="111111"/>
                          </a:solidFill>
                        </a:rPr>
                        <a:t>Vis &lt; 1.500 m ou Teto &lt; 600 ft</a:t>
                      </a:r>
                      <a:endParaRPr lang="en-US" sz="1000" dirty="0"/>
                    </a:p>
                  </a:txBody>
                  <a:tcPr anchor="ctr">
                    <a:lnL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7" name="Text 3"/>
          <p:cNvSpPr/>
          <p:nvPr/>
        </p:nvSpPr>
        <p:spPr>
          <a:xfrm>
            <a:off x="274320" y="6437376"/>
            <a:ext cx="8595360" cy="310896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200" b="1" dirty="0">
                <a:solidFill>
                  <a:srgbClr val="FFE08A"/>
                </a:solidFill>
              </a:rPr>
              <a:t>Atualizações consulte: https://redemet.decea.mil.br/</a:t>
            </a:r>
            <a:endParaRPr lang="en-US" sz="120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bg>
      <p:bgPr>
        <a:solidFill>
          <a:srgbClr val="0A1C3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6956" y="205740"/>
            <a:ext cx="8470087" cy="637794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548640" y="342900"/>
            <a:ext cx="2173986" cy="274320"/>
          </a:xfrm>
          <a:prstGeom prst="rect">
            <a:avLst/>
          </a:prstGeom>
          <a:noFill/>
          <a:ln/>
          <a:effectLst>
            <a:outerShdw blurRad="38100" dist="12700" dir="2700000" algn="bl" rotWithShape="0">
              <a:srgbClr val="000000">
                <a:alpha val="85000"/>
              </a:srgbClr>
            </a:outerShdw>
          </a:effectLst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900" b="1" dirty="0">
                <a:solidFill>
                  <a:srgbClr val="EAF1FB"/>
                </a:solidFill>
              </a:rPr>
              <a:t>Satélite — América do Sul</a:t>
            </a:r>
            <a:endParaRPr lang="en-US" sz="900" dirty="0"/>
          </a:p>
        </p:txBody>
      </p:sp>
      <p:sp>
        <p:nvSpPr>
          <p:cNvPr id="4" name="Shape 1"/>
          <p:cNvSpPr/>
          <p:nvPr/>
        </p:nvSpPr>
        <p:spPr>
          <a:xfrm>
            <a:off x="182880" y="5436108"/>
            <a:ext cx="1691640" cy="964692"/>
          </a:xfrm>
          <a:prstGeom prst="roundRect">
            <a:avLst>
              <a:gd name="adj" fmla="val 4739"/>
            </a:avLst>
          </a:prstGeom>
          <a:solidFill>
            <a:srgbClr val="000000">
              <a:alpha val="55000"/>
            </a:srgbClr>
          </a:solidFill>
          <a:ln/>
        </p:spPr>
      </p:sp>
      <p:sp>
        <p:nvSpPr>
          <p:cNvPr id="5" name="Text 2"/>
          <p:cNvSpPr/>
          <p:nvPr/>
        </p:nvSpPr>
        <p:spPr>
          <a:xfrm>
            <a:off x="246888" y="5463540"/>
            <a:ext cx="1563624" cy="20116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800" b="1" dirty="0">
                <a:solidFill>
                  <a:srgbClr val="EAF1FB"/>
                </a:solidFill>
              </a:rPr>
              <a:t>CIMAER · temp. de topo (°C)</a:t>
            </a:r>
            <a:endParaRPr lang="en-US" sz="800" dirty="0"/>
          </a:p>
        </p:txBody>
      </p:sp>
      <p:sp>
        <p:nvSpPr>
          <p:cNvPr id="6" name="Shape 3"/>
          <p:cNvSpPr/>
          <p:nvPr/>
        </p:nvSpPr>
        <p:spPr>
          <a:xfrm>
            <a:off x="256032" y="5693969"/>
            <a:ext cx="155448" cy="82296"/>
          </a:xfrm>
          <a:prstGeom prst="rect">
            <a:avLst/>
          </a:prstGeom>
          <a:solidFill>
            <a:srgbClr val="FF2060"/>
          </a:solidFill>
          <a:ln/>
        </p:spPr>
      </p:sp>
      <p:sp>
        <p:nvSpPr>
          <p:cNvPr id="7" name="Text 4"/>
          <p:cNvSpPr/>
          <p:nvPr/>
        </p:nvSpPr>
        <p:spPr>
          <a:xfrm>
            <a:off x="448056" y="5664708"/>
            <a:ext cx="1362456" cy="1417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700" dirty="0">
                <a:solidFill>
                  <a:srgbClr val="EAF1FB"/>
                </a:solidFill>
              </a:rPr>
              <a:t>≤ −70 · extrem. profunda</a:t>
            </a:r>
            <a:endParaRPr lang="en-US" sz="700" dirty="0"/>
          </a:p>
        </p:txBody>
      </p:sp>
      <p:sp>
        <p:nvSpPr>
          <p:cNvPr id="8" name="Shape 5"/>
          <p:cNvSpPr/>
          <p:nvPr/>
        </p:nvSpPr>
        <p:spPr>
          <a:xfrm>
            <a:off x="256032" y="5835701"/>
            <a:ext cx="155448" cy="82296"/>
          </a:xfrm>
          <a:prstGeom prst="rect">
            <a:avLst/>
          </a:prstGeom>
          <a:solidFill>
            <a:srgbClr val="2040FF"/>
          </a:solidFill>
          <a:ln/>
        </p:spPr>
      </p:sp>
      <p:sp>
        <p:nvSpPr>
          <p:cNvPr id="9" name="Text 6"/>
          <p:cNvSpPr/>
          <p:nvPr/>
        </p:nvSpPr>
        <p:spPr>
          <a:xfrm>
            <a:off x="448056" y="5806440"/>
            <a:ext cx="1362456" cy="1417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700" dirty="0">
                <a:solidFill>
                  <a:srgbClr val="EAF1FB"/>
                </a:solidFill>
              </a:rPr>
              <a:t>−70 a −60 · muito forte</a:t>
            </a:r>
            <a:endParaRPr lang="en-US" sz="700" dirty="0"/>
          </a:p>
        </p:txBody>
      </p:sp>
      <p:sp>
        <p:nvSpPr>
          <p:cNvPr id="10" name="Shape 7"/>
          <p:cNvSpPr/>
          <p:nvPr/>
        </p:nvSpPr>
        <p:spPr>
          <a:xfrm>
            <a:off x="256032" y="5977433"/>
            <a:ext cx="155448" cy="82296"/>
          </a:xfrm>
          <a:prstGeom prst="rect">
            <a:avLst/>
          </a:prstGeom>
          <a:solidFill>
            <a:srgbClr val="00C0FF"/>
          </a:solidFill>
          <a:ln/>
        </p:spPr>
      </p:sp>
      <p:sp>
        <p:nvSpPr>
          <p:cNvPr id="11" name="Text 8"/>
          <p:cNvSpPr/>
          <p:nvPr/>
        </p:nvSpPr>
        <p:spPr>
          <a:xfrm>
            <a:off x="448056" y="5948172"/>
            <a:ext cx="1362456" cy="1417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700" dirty="0">
                <a:solidFill>
                  <a:srgbClr val="EAF1FB"/>
                </a:solidFill>
              </a:rPr>
              <a:t>−60 a −50 · forte</a:t>
            </a:r>
            <a:endParaRPr lang="en-US" sz="700" dirty="0"/>
          </a:p>
        </p:txBody>
      </p:sp>
      <p:sp>
        <p:nvSpPr>
          <p:cNvPr id="12" name="Shape 9"/>
          <p:cNvSpPr/>
          <p:nvPr/>
        </p:nvSpPr>
        <p:spPr>
          <a:xfrm>
            <a:off x="256032" y="6119165"/>
            <a:ext cx="155448" cy="82296"/>
          </a:xfrm>
          <a:prstGeom prst="rect">
            <a:avLst/>
          </a:prstGeom>
          <a:solidFill>
            <a:srgbClr val="FFE000"/>
          </a:solidFill>
          <a:ln/>
        </p:spPr>
      </p:sp>
      <p:sp>
        <p:nvSpPr>
          <p:cNvPr id="13" name="Text 10"/>
          <p:cNvSpPr/>
          <p:nvPr/>
        </p:nvSpPr>
        <p:spPr>
          <a:xfrm>
            <a:off x="448056" y="6089904"/>
            <a:ext cx="1362456" cy="1417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700" dirty="0">
                <a:solidFill>
                  <a:srgbClr val="EAF1FB"/>
                </a:solidFill>
              </a:rPr>
              <a:t>−50 a −40 · moderada</a:t>
            </a:r>
            <a:endParaRPr lang="en-US" sz="700" dirty="0"/>
          </a:p>
        </p:txBody>
      </p:sp>
      <p:sp>
        <p:nvSpPr>
          <p:cNvPr id="14" name="Shape 11"/>
          <p:cNvSpPr/>
          <p:nvPr/>
        </p:nvSpPr>
        <p:spPr>
          <a:xfrm>
            <a:off x="256032" y="6260897"/>
            <a:ext cx="155448" cy="82296"/>
          </a:xfrm>
          <a:prstGeom prst="rect">
            <a:avLst/>
          </a:prstGeom>
          <a:solidFill>
            <a:srgbClr val="FF9600"/>
          </a:solidFill>
          <a:ln/>
        </p:spPr>
      </p:sp>
      <p:sp>
        <p:nvSpPr>
          <p:cNvPr id="15" name="Text 12"/>
          <p:cNvSpPr/>
          <p:nvPr/>
        </p:nvSpPr>
        <p:spPr>
          <a:xfrm>
            <a:off x="448056" y="6231636"/>
            <a:ext cx="1362456" cy="1417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700" dirty="0">
                <a:solidFill>
                  <a:srgbClr val="EAF1FB"/>
                </a:solidFill>
              </a:rPr>
              <a:t>−40 a −30 · rasa</a:t>
            </a:r>
            <a:endParaRPr lang="en-US" sz="700" dirty="0"/>
          </a:p>
        </p:txBody>
      </p:sp>
      <p:sp>
        <p:nvSpPr>
          <p:cNvPr id="16" name="Text 13"/>
          <p:cNvSpPr/>
          <p:nvPr/>
        </p:nvSpPr>
        <p:spPr>
          <a:xfrm>
            <a:off x="274320" y="6437376"/>
            <a:ext cx="8595360" cy="310896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200" b="1" dirty="0">
                <a:solidFill>
                  <a:srgbClr val="FFE08A"/>
                </a:solidFill>
              </a:rPr>
              <a:t>Atualizações consulte: https://redemet.decea.mil.br/</a:t>
            </a:r>
            <a:endParaRPr lang="en-US" sz="120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bg>
      <p:bgPr>
        <a:solidFill>
          <a:srgbClr val="0A1C3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440" y="571957"/>
            <a:ext cx="8961120" cy="5645506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548640" y="342900"/>
            <a:ext cx="1392174" cy="274320"/>
          </a:xfrm>
          <a:prstGeom prst="rect">
            <a:avLst/>
          </a:prstGeom>
          <a:noFill/>
          <a:ln/>
          <a:effectLst>
            <a:outerShdw blurRad="38100" dist="12700" dir="2700000" algn="bl" rotWithShape="0">
              <a:srgbClr val="000000">
                <a:alpha val="85000"/>
              </a:srgbClr>
            </a:outerShdw>
          </a:effectLst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900" b="1" dirty="0">
                <a:solidFill>
                  <a:srgbClr val="EAF1FB"/>
                </a:solidFill>
              </a:rPr>
              <a:t>DEA - 12:15 UTC</a:t>
            </a:r>
            <a:endParaRPr lang="en-US" sz="900" dirty="0"/>
          </a:p>
        </p:txBody>
      </p:sp>
      <p:sp>
        <p:nvSpPr>
          <p:cNvPr id="4" name="Shape 1"/>
          <p:cNvSpPr/>
          <p:nvPr/>
        </p:nvSpPr>
        <p:spPr>
          <a:xfrm>
            <a:off x="8229600" y="4846320"/>
            <a:ext cx="146304" cy="146304"/>
          </a:xfrm>
          <a:prstGeom prst="ellipse">
            <a:avLst/>
          </a:prstGeom>
          <a:solidFill>
            <a:srgbClr val="FF2020"/>
          </a:solidFill>
          <a:ln/>
        </p:spPr>
      </p:sp>
      <p:sp>
        <p:nvSpPr>
          <p:cNvPr id="5" name="Text 2"/>
          <p:cNvSpPr/>
          <p:nvPr/>
        </p:nvSpPr>
        <p:spPr>
          <a:xfrm>
            <a:off x="7498080" y="4809744"/>
            <a:ext cx="713232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1000" dirty="0">
                <a:solidFill>
                  <a:srgbClr val="FFFFFF"/>
                </a:solidFill>
              </a:rPr>
              <a:t>0–15 min</a:t>
            </a:r>
            <a:endParaRPr lang="en-US" sz="1000" dirty="0"/>
          </a:p>
        </p:txBody>
      </p:sp>
      <p:sp>
        <p:nvSpPr>
          <p:cNvPr id="6" name="Shape 3"/>
          <p:cNvSpPr/>
          <p:nvPr/>
        </p:nvSpPr>
        <p:spPr>
          <a:xfrm>
            <a:off x="8229600" y="5230368"/>
            <a:ext cx="146304" cy="146304"/>
          </a:xfrm>
          <a:prstGeom prst="ellipse">
            <a:avLst/>
          </a:prstGeom>
          <a:solidFill>
            <a:srgbClr val="FFB000"/>
          </a:solidFill>
          <a:ln/>
        </p:spPr>
      </p:sp>
      <p:sp>
        <p:nvSpPr>
          <p:cNvPr id="7" name="Text 4"/>
          <p:cNvSpPr/>
          <p:nvPr/>
        </p:nvSpPr>
        <p:spPr>
          <a:xfrm>
            <a:off x="7498080" y="5193792"/>
            <a:ext cx="713232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1000" dirty="0">
                <a:solidFill>
                  <a:srgbClr val="FFFFFF"/>
                </a:solidFill>
              </a:rPr>
              <a:t>15–30 min</a:t>
            </a:r>
            <a:endParaRPr lang="en-US" sz="1000" dirty="0"/>
          </a:p>
        </p:txBody>
      </p:sp>
      <p:sp>
        <p:nvSpPr>
          <p:cNvPr id="8" name="Shape 5"/>
          <p:cNvSpPr/>
          <p:nvPr/>
        </p:nvSpPr>
        <p:spPr>
          <a:xfrm>
            <a:off x="8229600" y="5614416"/>
            <a:ext cx="146304" cy="146304"/>
          </a:xfrm>
          <a:prstGeom prst="ellipse">
            <a:avLst/>
          </a:prstGeom>
          <a:solidFill>
            <a:srgbClr val="00C040"/>
          </a:solidFill>
          <a:ln/>
        </p:spPr>
      </p:sp>
      <p:sp>
        <p:nvSpPr>
          <p:cNvPr id="9" name="Text 6"/>
          <p:cNvSpPr/>
          <p:nvPr/>
        </p:nvSpPr>
        <p:spPr>
          <a:xfrm>
            <a:off x="7498080" y="5577840"/>
            <a:ext cx="713232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1000" dirty="0">
                <a:solidFill>
                  <a:srgbClr val="FFFFFF"/>
                </a:solidFill>
              </a:rPr>
              <a:t>30–45 min</a:t>
            </a:r>
            <a:endParaRPr lang="en-US" sz="1000" dirty="0"/>
          </a:p>
        </p:txBody>
      </p:sp>
      <p:sp>
        <p:nvSpPr>
          <p:cNvPr id="10" name="Shape 7"/>
          <p:cNvSpPr/>
          <p:nvPr/>
        </p:nvSpPr>
        <p:spPr>
          <a:xfrm>
            <a:off x="8229600" y="5998464"/>
            <a:ext cx="146304" cy="146304"/>
          </a:xfrm>
          <a:prstGeom prst="ellipse">
            <a:avLst/>
          </a:prstGeom>
          <a:solidFill>
            <a:srgbClr val="3399FF"/>
          </a:solidFill>
          <a:ln/>
        </p:spPr>
      </p:sp>
      <p:sp>
        <p:nvSpPr>
          <p:cNvPr id="11" name="Text 8"/>
          <p:cNvSpPr/>
          <p:nvPr/>
        </p:nvSpPr>
        <p:spPr>
          <a:xfrm>
            <a:off x="7498080" y="5961888"/>
            <a:ext cx="713232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1000" dirty="0">
                <a:solidFill>
                  <a:srgbClr val="FFFFFF"/>
                </a:solidFill>
              </a:rPr>
              <a:t>45–60 min</a:t>
            </a:r>
            <a:endParaRPr lang="en-US" sz="1000" dirty="0"/>
          </a:p>
        </p:txBody>
      </p:sp>
      <p:sp>
        <p:nvSpPr>
          <p:cNvPr id="12" name="Text 9"/>
          <p:cNvSpPr/>
          <p:nvPr/>
        </p:nvSpPr>
        <p:spPr>
          <a:xfrm>
            <a:off x="274320" y="6437376"/>
            <a:ext cx="8595360" cy="310896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200" b="1" dirty="0">
                <a:solidFill>
                  <a:srgbClr val="FFE08A"/>
                </a:solidFill>
              </a:rPr>
              <a:t>Atualizações consulte: https://redemet.decea.mil.br/</a:t>
            </a:r>
            <a:endParaRPr lang="en-US" sz="120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bg>
      <p:bgPr>
        <a:solidFill>
          <a:srgbClr val="0A1C3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440" y="652424"/>
            <a:ext cx="8961120" cy="5484571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548640" y="342900"/>
            <a:ext cx="3503066" cy="274320"/>
          </a:xfrm>
          <a:prstGeom prst="rect">
            <a:avLst/>
          </a:prstGeom>
          <a:noFill/>
          <a:ln/>
          <a:effectLst>
            <a:outerShdw blurRad="38100" dist="12700" dir="2700000" algn="bl" rotWithShape="0">
              <a:srgbClr val="000000">
                <a:alpha val="85000"/>
              </a:srgbClr>
            </a:outerShdw>
          </a:effectLst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900" b="1" dirty="0">
                <a:solidFill>
                  <a:srgbClr val="EAF1FB"/>
                </a:solidFill>
              </a:rPr>
              <a:t>SIGMET em vigor · consulta 21/10 12:15 UTC</a:t>
            </a:r>
            <a:endParaRPr lang="en-US" sz="900" dirty="0"/>
          </a:p>
        </p:txBody>
      </p:sp>
      <p:sp>
        <p:nvSpPr>
          <p:cNvPr id="4" name="Text 1"/>
          <p:cNvSpPr/>
          <p:nvPr/>
        </p:nvSpPr>
        <p:spPr>
          <a:xfrm>
            <a:off x="274320" y="6437376"/>
            <a:ext cx="8595360" cy="310896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200" b="1" dirty="0">
                <a:solidFill>
                  <a:srgbClr val="FFE08A"/>
                </a:solidFill>
              </a:rPr>
              <a:t>Atualizações consulte: https://redemet.decea.mil.br/</a:t>
            </a:r>
            <a:endParaRPr lang="en-US" sz="120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bg>
      <p:bgPr>
        <a:solidFill>
          <a:srgbClr val="0A1C3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440" y="652424"/>
            <a:ext cx="8961120" cy="5484571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548640" y="342900"/>
            <a:ext cx="3972154" cy="274320"/>
          </a:xfrm>
          <a:prstGeom prst="rect">
            <a:avLst/>
          </a:prstGeom>
          <a:noFill/>
          <a:ln/>
          <a:effectLst>
            <a:outerShdw blurRad="38100" dist="12700" dir="2700000" algn="bl" rotWithShape="0">
              <a:srgbClr val="000000">
                <a:alpha val="85000"/>
              </a:srgbClr>
            </a:outerShdw>
          </a:effectLst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900" b="1" dirty="0">
                <a:solidFill>
                  <a:srgbClr val="EAF1FB"/>
                </a:solidFill>
              </a:rPr>
              <a:t>SIGMET de TS em vigor · consulta 21/10 12:15 UTC</a:t>
            </a:r>
            <a:endParaRPr lang="en-US" sz="900" dirty="0"/>
          </a:p>
        </p:txBody>
      </p:sp>
      <p:sp>
        <p:nvSpPr>
          <p:cNvPr id="4" name="Text 1"/>
          <p:cNvSpPr/>
          <p:nvPr/>
        </p:nvSpPr>
        <p:spPr>
          <a:xfrm>
            <a:off x="274320" y="6437376"/>
            <a:ext cx="8595360" cy="310896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200" b="1" dirty="0">
                <a:solidFill>
                  <a:srgbClr val="FFE08A"/>
                </a:solidFill>
              </a:rPr>
              <a:t>Atualizações consulte: https://redemet.decea.mil.br/</a:t>
            </a:r>
            <a:endParaRPr lang="en-US" sz="120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bg>
      <p:bgPr>
        <a:solidFill>
          <a:srgbClr val="0A1C3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440" y="594360"/>
            <a:ext cx="8961120" cy="56007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548640" y="342900"/>
            <a:ext cx="4023360" cy="274320"/>
          </a:xfrm>
          <a:prstGeom prst="rect">
            <a:avLst/>
          </a:prstGeom>
          <a:noFill/>
          <a:ln/>
          <a:effectLst>
            <a:outerShdw blurRad="38100" dist="12700" dir="2700000" algn="bl" rotWithShape="0">
              <a:srgbClr val="000000">
                <a:alpha val="85000"/>
              </a:srgbClr>
            </a:outerShdw>
          </a:effectLst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900" b="1" dirty="0">
                <a:solidFill>
                  <a:srgbClr val="EAF1FB"/>
                </a:solidFill>
              </a:rPr>
              <a:t>Modelagem ECMWF — precipitação prevista (pico) · 2000 UTC 21/10 (rodada 21/10 00Z)</a:t>
            </a:r>
            <a:endParaRPr lang="en-US" sz="900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bg>
      <p:bgPr>
        <a:solidFill>
          <a:srgbClr val="0A1C3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56055" y="178308"/>
            <a:ext cx="6431890" cy="4306824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731520" y="514350"/>
            <a:ext cx="1261872" cy="256032"/>
          </a:xfrm>
          <a:prstGeom prst="rect">
            <a:avLst/>
          </a:prstGeom>
          <a:noFill/>
          <a:ln/>
          <a:effectLst>
            <a:outerShdw blurRad="38100" dist="12700" dir="2700000" algn="bl" rotWithShape="0">
              <a:srgbClr val="000000">
                <a:alpha val="85000"/>
              </a:srgbClr>
            </a:outerShdw>
          </a:effectLst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800" b="1" dirty="0">
                <a:solidFill>
                  <a:srgbClr val="EAF1FB"/>
                </a:solidFill>
              </a:rPr>
              <a:t>Satélite CIMAER</a:t>
            </a:r>
            <a:endParaRPr lang="en-US" sz="800" dirty="0"/>
          </a:p>
        </p:txBody>
      </p:sp>
      <p:sp>
        <p:nvSpPr>
          <p:cNvPr id="4" name="Shape 1"/>
          <p:cNvSpPr/>
          <p:nvPr/>
        </p:nvSpPr>
        <p:spPr>
          <a:xfrm>
            <a:off x="137160" y="3643884"/>
            <a:ext cx="1691640" cy="964692"/>
          </a:xfrm>
          <a:prstGeom prst="roundRect">
            <a:avLst>
              <a:gd name="adj" fmla="val 4739"/>
            </a:avLst>
          </a:prstGeom>
          <a:solidFill>
            <a:srgbClr val="000000">
              <a:alpha val="55000"/>
            </a:srgbClr>
          </a:solidFill>
          <a:ln/>
        </p:spPr>
      </p:sp>
      <p:sp>
        <p:nvSpPr>
          <p:cNvPr id="5" name="Text 2"/>
          <p:cNvSpPr/>
          <p:nvPr/>
        </p:nvSpPr>
        <p:spPr>
          <a:xfrm>
            <a:off x="201168" y="3671316"/>
            <a:ext cx="1563624" cy="20116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800" b="1" dirty="0">
                <a:solidFill>
                  <a:srgbClr val="EAF1FB"/>
                </a:solidFill>
              </a:rPr>
              <a:t>CIMAER · temp. de topo (°C)</a:t>
            </a:r>
            <a:endParaRPr lang="en-US" sz="800" dirty="0"/>
          </a:p>
        </p:txBody>
      </p:sp>
      <p:sp>
        <p:nvSpPr>
          <p:cNvPr id="6" name="Shape 3"/>
          <p:cNvSpPr/>
          <p:nvPr/>
        </p:nvSpPr>
        <p:spPr>
          <a:xfrm>
            <a:off x="210312" y="3901745"/>
            <a:ext cx="155448" cy="82296"/>
          </a:xfrm>
          <a:prstGeom prst="rect">
            <a:avLst/>
          </a:prstGeom>
          <a:solidFill>
            <a:srgbClr val="FF2060"/>
          </a:solidFill>
          <a:ln/>
        </p:spPr>
      </p:sp>
      <p:sp>
        <p:nvSpPr>
          <p:cNvPr id="7" name="Text 4"/>
          <p:cNvSpPr/>
          <p:nvPr/>
        </p:nvSpPr>
        <p:spPr>
          <a:xfrm>
            <a:off x="402336" y="3872484"/>
            <a:ext cx="1362456" cy="1417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700" dirty="0">
                <a:solidFill>
                  <a:srgbClr val="EAF1FB"/>
                </a:solidFill>
              </a:rPr>
              <a:t>≤ −70 · extrem. profunda</a:t>
            </a:r>
            <a:endParaRPr lang="en-US" sz="700" dirty="0"/>
          </a:p>
        </p:txBody>
      </p:sp>
      <p:sp>
        <p:nvSpPr>
          <p:cNvPr id="8" name="Shape 5"/>
          <p:cNvSpPr/>
          <p:nvPr/>
        </p:nvSpPr>
        <p:spPr>
          <a:xfrm>
            <a:off x="210312" y="4043477"/>
            <a:ext cx="155448" cy="82296"/>
          </a:xfrm>
          <a:prstGeom prst="rect">
            <a:avLst/>
          </a:prstGeom>
          <a:solidFill>
            <a:srgbClr val="2040FF"/>
          </a:solidFill>
          <a:ln/>
        </p:spPr>
      </p:sp>
      <p:sp>
        <p:nvSpPr>
          <p:cNvPr id="9" name="Text 6"/>
          <p:cNvSpPr/>
          <p:nvPr/>
        </p:nvSpPr>
        <p:spPr>
          <a:xfrm>
            <a:off x="402336" y="4014216"/>
            <a:ext cx="1362456" cy="1417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700" dirty="0">
                <a:solidFill>
                  <a:srgbClr val="EAF1FB"/>
                </a:solidFill>
              </a:rPr>
              <a:t>−70 a −60 · muito forte</a:t>
            </a:r>
            <a:endParaRPr lang="en-US" sz="700" dirty="0"/>
          </a:p>
        </p:txBody>
      </p:sp>
      <p:sp>
        <p:nvSpPr>
          <p:cNvPr id="10" name="Shape 7"/>
          <p:cNvSpPr/>
          <p:nvPr/>
        </p:nvSpPr>
        <p:spPr>
          <a:xfrm>
            <a:off x="210312" y="4185209"/>
            <a:ext cx="155448" cy="82296"/>
          </a:xfrm>
          <a:prstGeom prst="rect">
            <a:avLst/>
          </a:prstGeom>
          <a:solidFill>
            <a:srgbClr val="00C0FF"/>
          </a:solidFill>
          <a:ln/>
        </p:spPr>
      </p:sp>
      <p:sp>
        <p:nvSpPr>
          <p:cNvPr id="11" name="Text 8"/>
          <p:cNvSpPr/>
          <p:nvPr/>
        </p:nvSpPr>
        <p:spPr>
          <a:xfrm>
            <a:off x="402336" y="4155948"/>
            <a:ext cx="1362456" cy="1417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700" dirty="0">
                <a:solidFill>
                  <a:srgbClr val="EAF1FB"/>
                </a:solidFill>
              </a:rPr>
              <a:t>−60 a −50 · forte</a:t>
            </a:r>
            <a:endParaRPr lang="en-US" sz="700" dirty="0"/>
          </a:p>
        </p:txBody>
      </p:sp>
      <p:sp>
        <p:nvSpPr>
          <p:cNvPr id="12" name="Shape 9"/>
          <p:cNvSpPr/>
          <p:nvPr/>
        </p:nvSpPr>
        <p:spPr>
          <a:xfrm>
            <a:off x="210312" y="4326941"/>
            <a:ext cx="155448" cy="82296"/>
          </a:xfrm>
          <a:prstGeom prst="rect">
            <a:avLst/>
          </a:prstGeom>
          <a:solidFill>
            <a:srgbClr val="FFE000"/>
          </a:solidFill>
          <a:ln/>
        </p:spPr>
      </p:sp>
      <p:sp>
        <p:nvSpPr>
          <p:cNvPr id="13" name="Text 10"/>
          <p:cNvSpPr/>
          <p:nvPr/>
        </p:nvSpPr>
        <p:spPr>
          <a:xfrm>
            <a:off x="402336" y="4297680"/>
            <a:ext cx="1362456" cy="1417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700" dirty="0">
                <a:solidFill>
                  <a:srgbClr val="EAF1FB"/>
                </a:solidFill>
              </a:rPr>
              <a:t>−50 a −40 · moderada</a:t>
            </a:r>
            <a:endParaRPr lang="en-US" sz="700" dirty="0"/>
          </a:p>
        </p:txBody>
      </p:sp>
      <p:sp>
        <p:nvSpPr>
          <p:cNvPr id="14" name="Shape 11"/>
          <p:cNvSpPr/>
          <p:nvPr/>
        </p:nvSpPr>
        <p:spPr>
          <a:xfrm>
            <a:off x="210312" y="4468673"/>
            <a:ext cx="155448" cy="82296"/>
          </a:xfrm>
          <a:prstGeom prst="rect">
            <a:avLst/>
          </a:prstGeom>
          <a:solidFill>
            <a:srgbClr val="FF9600"/>
          </a:solidFill>
          <a:ln/>
        </p:spPr>
      </p:sp>
      <p:sp>
        <p:nvSpPr>
          <p:cNvPr id="15" name="Text 12"/>
          <p:cNvSpPr/>
          <p:nvPr/>
        </p:nvSpPr>
        <p:spPr>
          <a:xfrm>
            <a:off x="402336" y="4439412"/>
            <a:ext cx="1362456" cy="1417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700" dirty="0">
                <a:solidFill>
                  <a:srgbClr val="EAF1FB"/>
                </a:solidFill>
              </a:rPr>
              <a:t>−40 a −30 · rasa</a:t>
            </a:r>
            <a:endParaRPr lang="en-US" sz="700" dirty="0"/>
          </a:p>
        </p:txBody>
      </p:sp>
      <p:graphicFrame>
        <p:nvGraphicFramePr>
          <p:cNvPr id="16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9011935"/>
              </p:ext>
            </p:extLst>
          </p:nvPr>
        </p:nvGraphicFramePr>
        <p:xfrm>
          <a:off x="618134" y="4663440"/>
          <a:ext cx="7900420" cy="1312165"/>
        </p:xfrm>
        <a:graphic>
          <a:graphicData uri="http://schemas.openxmlformats.org/drawingml/2006/table">
            <a:tbl>
              <a:tblPr/>
              <a:tblGrid>
                <a:gridCol w="79004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9004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79004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790042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790042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790042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790042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790042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790042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790042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</a:tblGrid>
              <a:tr h="262433"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FFFFFF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FIR-AZ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B2A5B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EG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BE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BV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MQ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SL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SN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PV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RB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CY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62433"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MANHÃ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62433"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TARDE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TS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-RA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TS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TSRA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62433"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NOITE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TS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TS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62433"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MANHÃ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TS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T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TSRA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1">
    <p:bg>
      <p:bgPr>
        <a:solidFill>
          <a:srgbClr val="0A1C3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56839" y="178308"/>
            <a:ext cx="3030322" cy="4306824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731520" y="514350"/>
            <a:ext cx="1261872" cy="256032"/>
          </a:xfrm>
          <a:prstGeom prst="rect">
            <a:avLst/>
          </a:prstGeom>
          <a:noFill/>
          <a:ln/>
          <a:effectLst>
            <a:outerShdw blurRad="38100" dist="12700" dir="2700000" algn="bl" rotWithShape="0">
              <a:srgbClr val="000000">
                <a:alpha val="85000"/>
              </a:srgbClr>
            </a:outerShdw>
          </a:effectLst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800" b="1" dirty="0">
                <a:solidFill>
                  <a:srgbClr val="EAF1FB"/>
                </a:solidFill>
              </a:rPr>
              <a:t>Satélite CIMAER</a:t>
            </a:r>
            <a:endParaRPr lang="en-US" sz="800" dirty="0"/>
          </a:p>
        </p:txBody>
      </p:sp>
      <p:sp>
        <p:nvSpPr>
          <p:cNvPr id="4" name="Shape 1"/>
          <p:cNvSpPr/>
          <p:nvPr/>
        </p:nvSpPr>
        <p:spPr>
          <a:xfrm>
            <a:off x="137160" y="3643884"/>
            <a:ext cx="1691640" cy="964692"/>
          </a:xfrm>
          <a:prstGeom prst="roundRect">
            <a:avLst>
              <a:gd name="adj" fmla="val 4739"/>
            </a:avLst>
          </a:prstGeom>
          <a:solidFill>
            <a:srgbClr val="000000">
              <a:alpha val="55000"/>
            </a:srgbClr>
          </a:solidFill>
          <a:ln/>
        </p:spPr>
      </p:sp>
      <p:sp>
        <p:nvSpPr>
          <p:cNvPr id="5" name="Text 2"/>
          <p:cNvSpPr/>
          <p:nvPr/>
        </p:nvSpPr>
        <p:spPr>
          <a:xfrm>
            <a:off x="201168" y="3671316"/>
            <a:ext cx="1563624" cy="20116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800" b="1" dirty="0">
                <a:solidFill>
                  <a:srgbClr val="EAF1FB"/>
                </a:solidFill>
              </a:rPr>
              <a:t>CIMAER · temp. de topo (°C)</a:t>
            </a:r>
            <a:endParaRPr lang="en-US" sz="800" dirty="0"/>
          </a:p>
        </p:txBody>
      </p:sp>
      <p:sp>
        <p:nvSpPr>
          <p:cNvPr id="6" name="Shape 3"/>
          <p:cNvSpPr/>
          <p:nvPr/>
        </p:nvSpPr>
        <p:spPr>
          <a:xfrm>
            <a:off x="210312" y="3901745"/>
            <a:ext cx="155448" cy="82296"/>
          </a:xfrm>
          <a:prstGeom prst="rect">
            <a:avLst/>
          </a:prstGeom>
          <a:solidFill>
            <a:srgbClr val="FF2060"/>
          </a:solidFill>
          <a:ln/>
        </p:spPr>
      </p:sp>
      <p:sp>
        <p:nvSpPr>
          <p:cNvPr id="7" name="Text 4"/>
          <p:cNvSpPr/>
          <p:nvPr/>
        </p:nvSpPr>
        <p:spPr>
          <a:xfrm>
            <a:off x="402336" y="3872484"/>
            <a:ext cx="1362456" cy="1417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700" dirty="0">
                <a:solidFill>
                  <a:srgbClr val="EAF1FB"/>
                </a:solidFill>
              </a:rPr>
              <a:t>≤ −70 · extrem. profunda</a:t>
            </a:r>
            <a:endParaRPr lang="en-US" sz="700" dirty="0"/>
          </a:p>
        </p:txBody>
      </p:sp>
      <p:sp>
        <p:nvSpPr>
          <p:cNvPr id="8" name="Shape 5"/>
          <p:cNvSpPr/>
          <p:nvPr/>
        </p:nvSpPr>
        <p:spPr>
          <a:xfrm>
            <a:off x="210312" y="4043477"/>
            <a:ext cx="155448" cy="82296"/>
          </a:xfrm>
          <a:prstGeom prst="rect">
            <a:avLst/>
          </a:prstGeom>
          <a:solidFill>
            <a:srgbClr val="2040FF"/>
          </a:solidFill>
          <a:ln/>
        </p:spPr>
      </p:sp>
      <p:sp>
        <p:nvSpPr>
          <p:cNvPr id="9" name="Text 6"/>
          <p:cNvSpPr/>
          <p:nvPr/>
        </p:nvSpPr>
        <p:spPr>
          <a:xfrm>
            <a:off x="402336" y="4014216"/>
            <a:ext cx="1362456" cy="1417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700" dirty="0">
                <a:solidFill>
                  <a:srgbClr val="EAF1FB"/>
                </a:solidFill>
              </a:rPr>
              <a:t>−70 a −60 · muito forte</a:t>
            </a:r>
            <a:endParaRPr lang="en-US" sz="700" dirty="0"/>
          </a:p>
        </p:txBody>
      </p:sp>
      <p:sp>
        <p:nvSpPr>
          <p:cNvPr id="10" name="Shape 7"/>
          <p:cNvSpPr/>
          <p:nvPr/>
        </p:nvSpPr>
        <p:spPr>
          <a:xfrm>
            <a:off x="210312" y="4185209"/>
            <a:ext cx="155448" cy="82296"/>
          </a:xfrm>
          <a:prstGeom prst="rect">
            <a:avLst/>
          </a:prstGeom>
          <a:solidFill>
            <a:srgbClr val="00C0FF"/>
          </a:solidFill>
          <a:ln/>
        </p:spPr>
      </p:sp>
      <p:sp>
        <p:nvSpPr>
          <p:cNvPr id="11" name="Text 8"/>
          <p:cNvSpPr/>
          <p:nvPr/>
        </p:nvSpPr>
        <p:spPr>
          <a:xfrm>
            <a:off x="402336" y="4155948"/>
            <a:ext cx="1362456" cy="1417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700" dirty="0">
                <a:solidFill>
                  <a:srgbClr val="EAF1FB"/>
                </a:solidFill>
              </a:rPr>
              <a:t>−60 a −50 · forte</a:t>
            </a:r>
            <a:endParaRPr lang="en-US" sz="700" dirty="0"/>
          </a:p>
        </p:txBody>
      </p:sp>
      <p:sp>
        <p:nvSpPr>
          <p:cNvPr id="12" name="Shape 9"/>
          <p:cNvSpPr/>
          <p:nvPr/>
        </p:nvSpPr>
        <p:spPr>
          <a:xfrm>
            <a:off x="210312" y="4326941"/>
            <a:ext cx="155448" cy="82296"/>
          </a:xfrm>
          <a:prstGeom prst="rect">
            <a:avLst/>
          </a:prstGeom>
          <a:solidFill>
            <a:srgbClr val="FFE000"/>
          </a:solidFill>
          <a:ln/>
        </p:spPr>
      </p:sp>
      <p:sp>
        <p:nvSpPr>
          <p:cNvPr id="13" name="Text 10"/>
          <p:cNvSpPr/>
          <p:nvPr/>
        </p:nvSpPr>
        <p:spPr>
          <a:xfrm>
            <a:off x="402336" y="4297680"/>
            <a:ext cx="1362456" cy="1417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700" dirty="0">
                <a:solidFill>
                  <a:srgbClr val="EAF1FB"/>
                </a:solidFill>
              </a:rPr>
              <a:t>−50 a −40 · moderada</a:t>
            </a:r>
            <a:endParaRPr lang="en-US" sz="700" dirty="0"/>
          </a:p>
        </p:txBody>
      </p:sp>
      <p:sp>
        <p:nvSpPr>
          <p:cNvPr id="14" name="Shape 11"/>
          <p:cNvSpPr/>
          <p:nvPr/>
        </p:nvSpPr>
        <p:spPr>
          <a:xfrm>
            <a:off x="210312" y="4468673"/>
            <a:ext cx="155448" cy="82296"/>
          </a:xfrm>
          <a:prstGeom prst="rect">
            <a:avLst/>
          </a:prstGeom>
          <a:solidFill>
            <a:srgbClr val="FF9600"/>
          </a:solidFill>
          <a:ln/>
        </p:spPr>
      </p:sp>
      <p:sp>
        <p:nvSpPr>
          <p:cNvPr id="15" name="Text 12"/>
          <p:cNvSpPr/>
          <p:nvPr/>
        </p:nvSpPr>
        <p:spPr>
          <a:xfrm>
            <a:off x="402336" y="4439412"/>
            <a:ext cx="1362456" cy="1417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700" dirty="0">
                <a:solidFill>
                  <a:srgbClr val="EAF1FB"/>
                </a:solidFill>
              </a:rPr>
              <a:t>−40 a −30 · rasa</a:t>
            </a:r>
            <a:endParaRPr lang="en-US" sz="700" dirty="0"/>
          </a:p>
        </p:txBody>
      </p:sp>
      <p:graphicFrame>
        <p:nvGraphicFramePr>
          <p:cNvPr id="16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9011935"/>
              </p:ext>
            </p:extLst>
          </p:nvPr>
        </p:nvGraphicFramePr>
        <p:xfrm>
          <a:off x="618134" y="4663440"/>
          <a:ext cx="7900415" cy="1312165"/>
        </p:xfrm>
        <a:graphic>
          <a:graphicData uri="http://schemas.openxmlformats.org/drawingml/2006/table">
            <a:tbl>
              <a:tblPr/>
              <a:tblGrid>
                <a:gridCol w="158008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58008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58008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580083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580083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262433"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FFFFFF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FIR-RE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B2A5B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FZ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RF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SV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VT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62433"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MANHÃ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62433"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TARDE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RA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62433"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NOITE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-RA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RA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62433"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MANHÃ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RA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-RA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RA T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2">
    <p:bg>
      <p:bgPr>
        <a:solidFill>
          <a:srgbClr val="0A1C3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81021" y="178308"/>
            <a:ext cx="3781958" cy="4306824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731520" y="514350"/>
            <a:ext cx="1261872" cy="256032"/>
          </a:xfrm>
          <a:prstGeom prst="rect">
            <a:avLst/>
          </a:prstGeom>
          <a:noFill/>
          <a:ln/>
          <a:effectLst>
            <a:outerShdw blurRad="38100" dist="12700" dir="2700000" algn="bl" rotWithShape="0">
              <a:srgbClr val="000000">
                <a:alpha val="85000"/>
              </a:srgbClr>
            </a:outerShdw>
          </a:effectLst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800" b="1" dirty="0">
                <a:solidFill>
                  <a:srgbClr val="EAF1FB"/>
                </a:solidFill>
              </a:rPr>
              <a:t>Satélite CIMAER</a:t>
            </a:r>
            <a:endParaRPr lang="en-US" sz="800" dirty="0"/>
          </a:p>
        </p:txBody>
      </p:sp>
      <p:sp>
        <p:nvSpPr>
          <p:cNvPr id="4" name="Shape 1"/>
          <p:cNvSpPr/>
          <p:nvPr/>
        </p:nvSpPr>
        <p:spPr>
          <a:xfrm>
            <a:off x="137160" y="3643884"/>
            <a:ext cx="1691640" cy="964692"/>
          </a:xfrm>
          <a:prstGeom prst="roundRect">
            <a:avLst>
              <a:gd name="adj" fmla="val 4739"/>
            </a:avLst>
          </a:prstGeom>
          <a:solidFill>
            <a:srgbClr val="000000">
              <a:alpha val="55000"/>
            </a:srgbClr>
          </a:solidFill>
          <a:ln/>
        </p:spPr>
      </p:sp>
      <p:sp>
        <p:nvSpPr>
          <p:cNvPr id="5" name="Text 2"/>
          <p:cNvSpPr/>
          <p:nvPr/>
        </p:nvSpPr>
        <p:spPr>
          <a:xfrm>
            <a:off x="201168" y="3671316"/>
            <a:ext cx="1563624" cy="20116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800" b="1" dirty="0">
                <a:solidFill>
                  <a:srgbClr val="EAF1FB"/>
                </a:solidFill>
              </a:rPr>
              <a:t>CIMAER · temp. de topo (°C)</a:t>
            </a:r>
            <a:endParaRPr lang="en-US" sz="800" dirty="0"/>
          </a:p>
        </p:txBody>
      </p:sp>
      <p:sp>
        <p:nvSpPr>
          <p:cNvPr id="6" name="Shape 3"/>
          <p:cNvSpPr/>
          <p:nvPr/>
        </p:nvSpPr>
        <p:spPr>
          <a:xfrm>
            <a:off x="210312" y="3901745"/>
            <a:ext cx="155448" cy="82296"/>
          </a:xfrm>
          <a:prstGeom prst="rect">
            <a:avLst/>
          </a:prstGeom>
          <a:solidFill>
            <a:srgbClr val="FF2060"/>
          </a:solidFill>
          <a:ln/>
        </p:spPr>
      </p:sp>
      <p:sp>
        <p:nvSpPr>
          <p:cNvPr id="7" name="Text 4"/>
          <p:cNvSpPr/>
          <p:nvPr/>
        </p:nvSpPr>
        <p:spPr>
          <a:xfrm>
            <a:off x="402336" y="3872484"/>
            <a:ext cx="1362456" cy="1417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700" dirty="0">
                <a:solidFill>
                  <a:srgbClr val="EAF1FB"/>
                </a:solidFill>
              </a:rPr>
              <a:t>≤ −70 · extrem. profunda</a:t>
            </a:r>
            <a:endParaRPr lang="en-US" sz="700" dirty="0"/>
          </a:p>
        </p:txBody>
      </p:sp>
      <p:sp>
        <p:nvSpPr>
          <p:cNvPr id="8" name="Shape 5"/>
          <p:cNvSpPr/>
          <p:nvPr/>
        </p:nvSpPr>
        <p:spPr>
          <a:xfrm>
            <a:off x="210312" y="4043477"/>
            <a:ext cx="155448" cy="82296"/>
          </a:xfrm>
          <a:prstGeom prst="rect">
            <a:avLst/>
          </a:prstGeom>
          <a:solidFill>
            <a:srgbClr val="2040FF"/>
          </a:solidFill>
          <a:ln/>
        </p:spPr>
      </p:sp>
      <p:sp>
        <p:nvSpPr>
          <p:cNvPr id="9" name="Text 6"/>
          <p:cNvSpPr/>
          <p:nvPr/>
        </p:nvSpPr>
        <p:spPr>
          <a:xfrm>
            <a:off x="402336" y="4014216"/>
            <a:ext cx="1362456" cy="1417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700" dirty="0">
                <a:solidFill>
                  <a:srgbClr val="EAF1FB"/>
                </a:solidFill>
              </a:rPr>
              <a:t>−70 a −60 · muito forte</a:t>
            </a:r>
            <a:endParaRPr lang="en-US" sz="700" dirty="0"/>
          </a:p>
        </p:txBody>
      </p:sp>
      <p:sp>
        <p:nvSpPr>
          <p:cNvPr id="10" name="Shape 7"/>
          <p:cNvSpPr/>
          <p:nvPr/>
        </p:nvSpPr>
        <p:spPr>
          <a:xfrm>
            <a:off x="210312" y="4185209"/>
            <a:ext cx="155448" cy="82296"/>
          </a:xfrm>
          <a:prstGeom prst="rect">
            <a:avLst/>
          </a:prstGeom>
          <a:solidFill>
            <a:srgbClr val="00C0FF"/>
          </a:solidFill>
          <a:ln/>
        </p:spPr>
      </p:sp>
      <p:sp>
        <p:nvSpPr>
          <p:cNvPr id="11" name="Text 8"/>
          <p:cNvSpPr/>
          <p:nvPr/>
        </p:nvSpPr>
        <p:spPr>
          <a:xfrm>
            <a:off x="402336" y="4155948"/>
            <a:ext cx="1362456" cy="1417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700" dirty="0">
                <a:solidFill>
                  <a:srgbClr val="EAF1FB"/>
                </a:solidFill>
              </a:rPr>
              <a:t>−60 a −50 · forte</a:t>
            </a:r>
            <a:endParaRPr lang="en-US" sz="700" dirty="0"/>
          </a:p>
        </p:txBody>
      </p:sp>
      <p:sp>
        <p:nvSpPr>
          <p:cNvPr id="12" name="Shape 9"/>
          <p:cNvSpPr/>
          <p:nvPr/>
        </p:nvSpPr>
        <p:spPr>
          <a:xfrm>
            <a:off x="210312" y="4326941"/>
            <a:ext cx="155448" cy="82296"/>
          </a:xfrm>
          <a:prstGeom prst="rect">
            <a:avLst/>
          </a:prstGeom>
          <a:solidFill>
            <a:srgbClr val="FFE000"/>
          </a:solidFill>
          <a:ln/>
        </p:spPr>
      </p:sp>
      <p:sp>
        <p:nvSpPr>
          <p:cNvPr id="13" name="Text 10"/>
          <p:cNvSpPr/>
          <p:nvPr/>
        </p:nvSpPr>
        <p:spPr>
          <a:xfrm>
            <a:off x="402336" y="4297680"/>
            <a:ext cx="1362456" cy="1417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700" dirty="0">
                <a:solidFill>
                  <a:srgbClr val="EAF1FB"/>
                </a:solidFill>
              </a:rPr>
              <a:t>−50 a −40 · moderada</a:t>
            </a:r>
            <a:endParaRPr lang="en-US" sz="700" dirty="0"/>
          </a:p>
        </p:txBody>
      </p:sp>
      <p:sp>
        <p:nvSpPr>
          <p:cNvPr id="14" name="Shape 11"/>
          <p:cNvSpPr/>
          <p:nvPr/>
        </p:nvSpPr>
        <p:spPr>
          <a:xfrm>
            <a:off x="210312" y="4468673"/>
            <a:ext cx="155448" cy="82296"/>
          </a:xfrm>
          <a:prstGeom prst="rect">
            <a:avLst/>
          </a:prstGeom>
          <a:solidFill>
            <a:srgbClr val="FF9600"/>
          </a:solidFill>
          <a:ln/>
        </p:spPr>
      </p:sp>
      <p:sp>
        <p:nvSpPr>
          <p:cNvPr id="15" name="Text 12"/>
          <p:cNvSpPr/>
          <p:nvPr/>
        </p:nvSpPr>
        <p:spPr>
          <a:xfrm>
            <a:off x="402336" y="4439412"/>
            <a:ext cx="1362456" cy="1417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700" dirty="0">
                <a:solidFill>
                  <a:srgbClr val="EAF1FB"/>
                </a:solidFill>
              </a:rPr>
              <a:t>−40 a −30 · rasa</a:t>
            </a:r>
            <a:endParaRPr lang="en-US" sz="700" dirty="0"/>
          </a:p>
        </p:txBody>
      </p:sp>
      <p:graphicFrame>
        <p:nvGraphicFramePr>
          <p:cNvPr id="16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9011935"/>
              </p:ext>
            </p:extLst>
          </p:nvPr>
        </p:nvGraphicFramePr>
        <p:xfrm>
          <a:off x="618134" y="4663440"/>
          <a:ext cx="7900416" cy="1312165"/>
        </p:xfrm>
        <a:graphic>
          <a:graphicData uri="http://schemas.openxmlformats.org/drawingml/2006/table">
            <a:tbl>
              <a:tblPr/>
              <a:tblGrid>
                <a:gridCol w="131673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31673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31673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316736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316736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316736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262433"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FFFFFF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FIR-BS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B2A5B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BR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GO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BH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CF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KP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62433"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MANHÃ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62433"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TARDE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TS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VCTS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VCTS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62433"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NOITE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TS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TS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T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T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62433"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MANHÃ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RA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3">
    <p:bg>
      <p:bgPr>
        <a:solidFill>
          <a:srgbClr val="0A1C3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28062" y="178308"/>
            <a:ext cx="4487875" cy="4306824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731520" y="514350"/>
            <a:ext cx="1261872" cy="256032"/>
          </a:xfrm>
          <a:prstGeom prst="rect">
            <a:avLst/>
          </a:prstGeom>
          <a:noFill/>
          <a:ln/>
          <a:effectLst>
            <a:outerShdw blurRad="38100" dist="12700" dir="2700000" algn="bl" rotWithShape="0">
              <a:srgbClr val="000000">
                <a:alpha val="85000"/>
              </a:srgbClr>
            </a:outerShdw>
          </a:effectLst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800" b="1" dirty="0">
                <a:solidFill>
                  <a:srgbClr val="EAF1FB"/>
                </a:solidFill>
              </a:rPr>
              <a:t>Satélite CIMAER</a:t>
            </a:r>
            <a:endParaRPr lang="en-US" sz="800" dirty="0"/>
          </a:p>
        </p:txBody>
      </p:sp>
      <p:sp>
        <p:nvSpPr>
          <p:cNvPr id="4" name="Shape 1"/>
          <p:cNvSpPr/>
          <p:nvPr/>
        </p:nvSpPr>
        <p:spPr>
          <a:xfrm>
            <a:off x="137160" y="3643884"/>
            <a:ext cx="1691640" cy="964692"/>
          </a:xfrm>
          <a:prstGeom prst="roundRect">
            <a:avLst>
              <a:gd name="adj" fmla="val 4739"/>
            </a:avLst>
          </a:prstGeom>
          <a:solidFill>
            <a:srgbClr val="000000">
              <a:alpha val="55000"/>
            </a:srgbClr>
          </a:solidFill>
          <a:ln/>
        </p:spPr>
      </p:sp>
      <p:sp>
        <p:nvSpPr>
          <p:cNvPr id="5" name="Text 2"/>
          <p:cNvSpPr/>
          <p:nvPr/>
        </p:nvSpPr>
        <p:spPr>
          <a:xfrm>
            <a:off x="201168" y="3671316"/>
            <a:ext cx="1563624" cy="20116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800" b="1" dirty="0">
                <a:solidFill>
                  <a:srgbClr val="EAF1FB"/>
                </a:solidFill>
              </a:rPr>
              <a:t>CIMAER · temp. de topo (°C)</a:t>
            </a:r>
            <a:endParaRPr lang="en-US" sz="800" dirty="0"/>
          </a:p>
        </p:txBody>
      </p:sp>
      <p:sp>
        <p:nvSpPr>
          <p:cNvPr id="6" name="Shape 3"/>
          <p:cNvSpPr/>
          <p:nvPr/>
        </p:nvSpPr>
        <p:spPr>
          <a:xfrm>
            <a:off x="210312" y="3901745"/>
            <a:ext cx="155448" cy="82296"/>
          </a:xfrm>
          <a:prstGeom prst="rect">
            <a:avLst/>
          </a:prstGeom>
          <a:solidFill>
            <a:srgbClr val="FF2060"/>
          </a:solidFill>
          <a:ln/>
        </p:spPr>
      </p:sp>
      <p:sp>
        <p:nvSpPr>
          <p:cNvPr id="7" name="Text 4"/>
          <p:cNvSpPr/>
          <p:nvPr/>
        </p:nvSpPr>
        <p:spPr>
          <a:xfrm>
            <a:off x="402336" y="3872484"/>
            <a:ext cx="1362456" cy="1417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700" dirty="0">
                <a:solidFill>
                  <a:srgbClr val="EAF1FB"/>
                </a:solidFill>
              </a:rPr>
              <a:t>≤ −70 · extrem. profunda</a:t>
            </a:r>
            <a:endParaRPr lang="en-US" sz="700" dirty="0"/>
          </a:p>
        </p:txBody>
      </p:sp>
      <p:sp>
        <p:nvSpPr>
          <p:cNvPr id="8" name="Shape 5"/>
          <p:cNvSpPr/>
          <p:nvPr/>
        </p:nvSpPr>
        <p:spPr>
          <a:xfrm>
            <a:off x="210312" y="4043477"/>
            <a:ext cx="155448" cy="82296"/>
          </a:xfrm>
          <a:prstGeom prst="rect">
            <a:avLst/>
          </a:prstGeom>
          <a:solidFill>
            <a:srgbClr val="2040FF"/>
          </a:solidFill>
          <a:ln/>
        </p:spPr>
      </p:sp>
      <p:sp>
        <p:nvSpPr>
          <p:cNvPr id="9" name="Text 6"/>
          <p:cNvSpPr/>
          <p:nvPr/>
        </p:nvSpPr>
        <p:spPr>
          <a:xfrm>
            <a:off x="402336" y="4014216"/>
            <a:ext cx="1362456" cy="1417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700" dirty="0">
                <a:solidFill>
                  <a:srgbClr val="EAF1FB"/>
                </a:solidFill>
              </a:rPr>
              <a:t>−70 a −60 · muito forte</a:t>
            </a:r>
            <a:endParaRPr lang="en-US" sz="700" dirty="0"/>
          </a:p>
        </p:txBody>
      </p:sp>
      <p:sp>
        <p:nvSpPr>
          <p:cNvPr id="10" name="Shape 7"/>
          <p:cNvSpPr/>
          <p:nvPr/>
        </p:nvSpPr>
        <p:spPr>
          <a:xfrm>
            <a:off x="210312" y="4185209"/>
            <a:ext cx="155448" cy="82296"/>
          </a:xfrm>
          <a:prstGeom prst="rect">
            <a:avLst/>
          </a:prstGeom>
          <a:solidFill>
            <a:srgbClr val="00C0FF"/>
          </a:solidFill>
          <a:ln/>
        </p:spPr>
      </p:sp>
      <p:sp>
        <p:nvSpPr>
          <p:cNvPr id="11" name="Text 8"/>
          <p:cNvSpPr/>
          <p:nvPr/>
        </p:nvSpPr>
        <p:spPr>
          <a:xfrm>
            <a:off x="402336" y="4155948"/>
            <a:ext cx="1362456" cy="1417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700" dirty="0">
                <a:solidFill>
                  <a:srgbClr val="EAF1FB"/>
                </a:solidFill>
              </a:rPr>
              <a:t>−60 a −50 · forte</a:t>
            </a:r>
            <a:endParaRPr lang="en-US" sz="700" dirty="0"/>
          </a:p>
        </p:txBody>
      </p:sp>
      <p:sp>
        <p:nvSpPr>
          <p:cNvPr id="12" name="Shape 9"/>
          <p:cNvSpPr/>
          <p:nvPr/>
        </p:nvSpPr>
        <p:spPr>
          <a:xfrm>
            <a:off x="210312" y="4326941"/>
            <a:ext cx="155448" cy="82296"/>
          </a:xfrm>
          <a:prstGeom prst="rect">
            <a:avLst/>
          </a:prstGeom>
          <a:solidFill>
            <a:srgbClr val="FFE000"/>
          </a:solidFill>
          <a:ln/>
        </p:spPr>
      </p:sp>
      <p:sp>
        <p:nvSpPr>
          <p:cNvPr id="13" name="Text 10"/>
          <p:cNvSpPr/>
          <p:nvPr/>
        </p:nvSpPr>
        <p:spPr>
          <a:xfrm>
            <a:off x="402336" y="4297680"/>
            <a:ext cx="1362456" cy="1417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700" dirty="0">
                <a:solidFill>
                  <a:srgbClr val="EAF1FB"/>
                </a:solidFill>
              </a:rPr>
              <a:t>−50 a −40 · moderada</a:t>
            </a:r>
            <a:endParaRPr lang="en-US" sz="700" dirty="0"/>
          </a:p>
        </p:txBody>
      </p:sp>
      <p:sp>
        <p:nvSpPr>
          <p:cNvPr id="14" name="Shape 11"/>
          <p:cNvSpPr/>
          <p:nvPr/>
        </p:nvSpPr>
        <p:spPr>
          <a:xfrm>
            <a:off x="210312" y="4468673"/>
            <a:ext cx="155448" cy="82296"/>
          </a:xfrm>
          <a:prstGeom prst="rect">
            <a:avLst/>
          </a:prstGeom>
          <a:solidFill>
            <a:srgbClr val="FF9600"/>
          </a:solidFill>
          <a:ln/>
        </p:spPr>
      </p:sp>
      <p:sp>
        <p:nvSpPr>
          <p:cNvPr id="15" name="Text 12"/>
          <p:cNvSpPr/>
          <p:nvPr/>
        </p:nvSpPr>
        <p:spPr>
          <a:xfrm>
            <a:off x="402336" y="4439412"/>
            <a:ext cx="1362456" cy="1417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700" dirty="0">
                <a:solidFill>
                  <a:srgbClr val="EAF1FB"/>
                </a:solidFill>
              </a:rPr>
              <a:t>−40 a −30 · rasa</a:t>
            </a:r>
            <a:endParaRPr lang="en-US" sz="700" dirty="0"/>
          </a:p>
        </p:txBody>
      </p:sp>
      <p:graphicFrame>
        <p:nvGraphicFramePr>
          <p:cNvPr id="16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72127637"/>
              </p:ext>
            </p:extLst>
          </p:nvPr>
        </p:nvGraphicFramePr>
        <p:xfrm>
          <a:off x="618134" y="4663440"/>
          <a:ext cx="7889448" cy="1312165"/>
        </p:xfrm>
        <a:graphic>
          <a:graphicData uri="http://schemas.openxmlformats.org/drawingml/2006/table">
            <a:tbl>
              <a:tblPr/>
              <a:tblGrid>
                <a:gridCol w="65745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5745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5745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57454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57454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657454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657454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657454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657454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657454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  <a:gridCol w="657454">
                  <a:extLst>
                    <a:ext uri="{9D8B030D-6E8A-4147-A177-3AD203B41FA5}">
                      <a16:colId xmlns:a16="http://schemas.microsoft.com/office/drawing/2014/main" val="20010"/>
                    </a:ext>
                  </a:extLst>
                </a:gridCol>
                <a:gridCol w="657454">
                  <a:extLst>
                    <a:ext uri="{9D8B030D-6E8A-4147-A177-3AD203B41FA5}">
                      <a16:colId xmlns:a16="http://schemas.microsoft.com/office/drawing/2014/main" val="20011"/>
                    </a:ext>
                  </a:extLst>
                </a:gridCol>
              </a:tblGrid>
              <a:tr h="262433"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FFFFFF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FIR-CW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B2A5B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GR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SP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GL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RJ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CG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CT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FI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FL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JV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NF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PA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62433"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MANHÃ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DZ T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T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62433"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TARDE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VCTS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TSRA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62433"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NOITE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T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T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-RA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-RA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RA T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TS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-RA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-RA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-RA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62433"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MANHÃ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DZ BR T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DZ BR T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-RA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-RA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VCTS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BR T/V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TS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-RA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-RA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44</TotalTime>
  <Words>835</Words>
  <Application>Microsoft Office PowerPoint</Application>
  <PresentationFormat>Apresentação na tela (4:3)</PresentationFormat>
  <Paragraphs>188</Paragraphs>
  <Slides>13</Slides>
  <Notes>13</Notes>
  <HiddenSlides>0</HiddenSlides>
  <MMClips>0</MMClips>
  <ScaleCrop>false</ScaleCrop>
  <HeadingPairs>
    <vt:vector size="6" baseType="variant">
      <vt:variant>
        <vt:lpstr>Fontes usadas</vt:lpstr>
      </vt:variant>
      <vt:variant>
        <vt:i4>2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13</vt:i4>
      </vt:variant>
    </vt:vector>
  </HeadingPairs>
  <TitlesOfParts>
    <vt:vector size="16" baseType="lpstr">
      <vt:lpstr>Arial</vt:lpstr>
      <vt:lpstr>Calibri</vt:lpstr>
      <vt:lpstr>Office Theme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>PptxGenJS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PptxGenJS Presentation</dc:title>
  <dc:subject>PptxGenJS Presentation</dc:subject>
  <dc:creator>PptxGenJS</dc:creator>
  <cp:lastModifiedBy>Marcos Vinicius Rocha de Azevedo</cp:lastModifiedBy>
  <cp:revision>6</cp:revision>
  <dcterms:created xsi:type="dcterms:W3CDTF">2026-10-21T12:16:26Z</dcterms:created>
  <dcterms:modified xsi:type="dcterms:W3CDTF">2026-10-21T13:14:18Z</dcterms:modified>
</cp:coreProperties>
</file>