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22/10/2026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2S ALEXANDRE</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TEN FIGUEIREDO</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396" b="1" dirty="0">
                <a:solidFill>
                  <a:srgbClr val="9FD0FF"/>
                </a:solidFill>
              </a:rPr>
              <a:t>REGIÃO SUL: </a:t>
            </a:r>
            <a:pPr algn="just" indent="0" marL="0">
              <a:lnSpc>
                <a:spcPct val="150000"/>
              </a:lnSpc>
              <a:spcAft>
                <a:spcPts val="1500"/>
              </a:spcAft>
              <a:buNone/>
            </a:pPr>
            <a:r>
              <a:rPr lang="en-US" sz="1396" dirty="0">
                <a:solidFill>
                  <a:srgbClr val="FFFFFF"/>
                </a:solidFill>
              </a:rPr>
              <a:t>Previsão de restrição de teto e visibilidade devido à névoa úmida/nevoeiro no período da manhã no setor leste de SC, e PR. A atuação de um cavado na região de fronteira entre a Argentina, o Paraguai e o Brasil promove áreas de instabilidade com trovoadas na FIR-CW ao longo de todo o período com possibilidade de restrições pontuais de teto e visibilidade durante as precipitações.</a:t>
            </a:r>
            <a:endParaRPr lang="en-US" sz="1396" dirty="0"/>
          </a:p>
          <a:p>
            <a:pPr algn="just" indent="0" marL="0">
              <a:lnSpc>
                <a:spcPct val="150000"/>
              </a:lnSpc>
              <a:buNone/>
            </a:pPr>
            <a:r>
              <a:rPr lang="en-US" sz="1396" b="1" dirty="0">
                <a:solidFill>
                  <a:srgbClr val="9FD0FF"/>
                </a:solidFill>
              </a:rPr>
              <a:t>REGIÃO SUDESTE: </a:t>
            </a:r>
            <a:pPr algn="just" indent="0" marL="0">
              <a:lnSpc>
                <a:spcPct val="150000"/>
              </a:lnSpc>
              <a:spcAft>
                <a:spcPts val="1500"/>
              </a:spcAft>
              <a:buNone/>
            </a:pPr>
            <a:r>
              <a:rPr lang="en-US" sz="1396" dirty="0">
                <a:solidFill>
                  <a:srgbClr val="FFFFFF"/>
                </a:solidFill>
              </a:rPr>
              <a:t>A forte umidade transportada do oceano em direção ao continente mantém o tempo encoberto no leste de SP,  RJ e ES com previsão de chuva leve/moderada ao longo do dia com possibilidade de restrições pontuais de teto e visibilidade durante as precipitações. Previsão de áreas de instabilidade na TMA-BH durante o período da tarde, com ocorrência de trovoadas e pancadas de chuva.</a:t>
            </a:r>
            <a:endParaRPr lang="en-US" sz="1396" dirty="0"/>
          </a:p>
          <a:p>
            <a:pPr algn="just" indent="0" marL="0">
              <a:lnSpc>
                <a:spcPct val="150000"/>
              </a:lnSpc>
              <a:buNone/>
            </a:pPr>
            <a:r>
              <a:rPr lang="en-US" sz="1396" b="1" dirty="0">
                <a:solidFill>
                  <a:srgbClr val="9FD0FF"/>
                </a:solidFill>
              </a:rPr>
              <a:t>REGIÃO CENTRO-OESTE: </a:t>
            </a:r>
            <a:pPr algn="just" indent="0" marL="0">
              <a:lnSpc>
                <a:spcPct val="150000"/>
              </a:lnSpc>
              <a:spcAft>
                <a:spcPts val="1500"/>
              </a:spcAft>
              <a:buNone/>
            </a:pPr>
            <a:r>
              <a:rPr lang="en-US" sz="1396" dirty="0">
                <a:solidFill>
                  <a:srgbClr val="FFFFFF"/>
                </a:solidFill>
              </a:rPr>
              <a:t>Áreas de instabilidade no período da tarde na terminal Brasília, com trovoadas e pancadas de chuva de curta duração. Tempo instável no noroeste do MT no período da tarde provocando trovoadas isoladas com pancadas de chuva.</a:t>
            </a:r>
            <a:endParaRPr lang="en-US" sz="1396" dirty="0"/>
          </a:p>
          <a:p>
            <a:pPr algn="just" indent="0" marL="0">
              <a:lnSpc>
                <a:spcPct val="150000"/>
              </a:lnSpc>
              <a:buNone/>
            </a:pPr>
            <a:r>
              <a:rPr lang="en-US" sz="1396" b="1" dirty="0">
                <a:solidFill>
                  <a:srgbClr val="9FD0FF"/>
                </a:solidFill>
              </a:rPr>
              <a:t>REGIÃO NORDESTE: </a:t>
            </a:r>
            <a:pPr algn="just" indent="0" marL="0">
              <a:lnSpc>
                <a:spcPct val="150000"/>
              </a:lnSpc>
              <a:spcAft>
                <a:spcPts val="1500"/>
              </a:spcAft>
              <a:buNone/>
            </a:pPr>
            <a:r>
              <a:rPr lang="en-US" sz="1396" dirty="0">
                <a:solidFill>
                  <a:srgbClr val="FFFFFF"/>
                </a:solidFill>
              </a:rPr>
              <a:t>Previsão de pancadas de chuva isoladas ao longo do período no litoral sul da BA e na faixa litorânea entre SE e RN.</a:t>
            </a:r>
            <a:endParaRPr lang="en-US" sz="1396" dirty="0"/>
          </a:p>
          <a:p>
            <a:pPr algn="just" indent="0" marL="0">
              <a:lnSpc>
                <a:spcPct val="150000"/>
              </a:lnSpc>
              <a:buNone/>
            </a:pPr>
            <a:r>
              <a:rPr lang="en-US" sz="1396" b="1" dirty="0">
                <a:solidFill>
                  <a:srgbClr val="9FD0FF"/>
                </a:solidFill>
              </a:rPr>
              <a:t>REGIÃO NORTE: </a:t>
            </a:r>
            <a:pPr algn="just" indent="0" marL="0">
              <a:lnSpc>
                <a:spcPct val="150000"/>
              </a:lnSpc>
              <a:spcAft>
                <a:spcPts val="1500"/>
              </a:spcAft>
              <a:buNone/>
            </a:pPr>
            <a:r>
              <a:rPr lang="en-US" sz="1396" dirty="0">
                <a:solidFill>
                  <a:srgbClr val="FFFFFF"/>
                </a:solidFill>
              </a:rPr>
              <a:t>A atuação de sistemas termodinâmicos favorece a formação de áreas de instabilidade no centro e noroeste do AM, AC, PA e RO, com previsão de pancadas de chuva e trovoadas. Pela manhã, a fumaça deverá provocar restrições de visibilidade, principalmente entre Manaus, Porto Velho e Santarém, com melhora gradual das condições à medida que as chuvas avançarem.</a:t>
            </a:r>
            <a:endParaRPr lang="en-US" sz="1396"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3, 4</a:t>
            </a:r>
            <a:endParaRPr lang="en-US" sz="1200" dirty="0"/>
          </a:p>
          <a:p>
            <a:pPr algn="l" indent="0" marL="0">
              <a:buNone/>
            </a:pPr>
            <a:r>
              <a:rPr lang="en-US" sz="1200" dirty="0">
                <a:solidFill>
                  <a:srgbClr val="FFFFFF"/>
                </a:solidFill>
              </a:rPr>
              <a:t>SBAZ: 29, 31, 30, 32</a:t>
            </a:r>
            <a:endParaRPr lang="en-US" sz="1200" dirty="0"/>
          </a:p>
          <a:p>
            <a:pPr algn="l" indent="0" marL="0">
              <a:buNone/>
            </a:pPr>
            <a:r>
              <a:rPr lang="en-US" sz="1200" dirty="0">
                <a:solidFill>
                  <a:srgbClr val="FFFFFF"/>
                </a:solidFill>
              </a:rPr>
              <a:t>SBBS: 15, 16, 17</a:t>
            </a:r>
            <a:endParaRPr lang="en-US" sz="1200" dirty="0"/>
          </a:p>
          <a:p>
            <a:pPr algn="l" indent="0" marL="0">
              <a:buNone/>
            </a:pPr>
            <a:r>
              <a:rPr lang="en-US" sz="1200" dirty="0">
                <a:solidFill>
                  <a:srgbClr val="FFFFFF"/>
                </a:solidFill>
              </a:rPr>
              <a:t>SBCW: 18, 19, 20</a:t>
            </a:r>
            <a:endParaRPr lang="en-US" sz="1200" dirty="0"/>
          </a:p>
          <a:p>
            <a:pPr algn="l" indent="0" marL="0">
              <a:buNone/>
            </a:pPr>
            <a:r>
              <a:rPr lang="en-US" sz="1200" dirty="0">
                <a:solidFill>
                  <a:srgbClr val="FFFFFF"/>
                </a:solidFill>
              </a:rPr>
              <a:t>SBRE: 3, 4</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SBEG   SBPV   SBRB   SBCZ   SBTF   SBMY   SBUA   SBTT   SBJI   SBVH   SBUY   SSKW   SBAN   SBBH   SBCF   SBYS   SBAQ   SBAX   SBRP   SBSR   SBUL   SBUR   SBVG   SBAU   SAEZ   SUMU   SGAS   SARE   SBCH   SBCT   SBBI   SBFI   SBPG   SSGG   SBPO   SBCA   SBTD   SBMG   SBLO   SBGR   SBTA   SBSV</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SBMN   SBUF   SUMU   SARE   SBJA   SBFL   SBNF   SBJV   SBPA   SBCO   SBPK   SBBG   SBSM   SBFZ   SBNT   SBSG   SBVT   SBSL   SBSV</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22/10 12:10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SBCT, SBGR, SBJV, SBKP, SBRB, SBRJ, SBVT</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Não houve.</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436108"/>
            <a:ext cx="1691640" cy="964692"/>
          </a:xfrm>
          <a:prstGeom prst="roundRect">
            <a:avLst>
              <a:gd name="adj" fmla="val 4739"/>
            </a:avLst>
          </a:prstGeom>
          <a:solidFill>
            <a:srgbClr val="000000">
              <a:alpha val="55000"/>
            </a:srgbClr>
          </a:solidFill>
          <a:ln/>
        </p:spPr>
      </p:sp>
      <p:sp>
        <p:nvSpPr>
          <p:cNvPr id="5" name="Text 2"/>
          <p:cNvSpPr/>
          <p:nvPr/>
        </p:nvSpPr>
        <p:spPr>
          <a:xfrm>
            <a:off x="246888" y="5463540"/>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56032" y="5693969"/>
            <a:ext cx="155448" cy="82296"/>
          </a:xfrm>
          <a:prstGeom prst="rect">
            <a:avLst/>
          </a:prstGeom>
          <a:solidFill>
            <a:srgbClr val="FF2060"/>
          </a:solidFill>
          <a:ln/>
        </p:spPr>
      </p:sp>
      <p:sp>
        <p:nvSpPr>
          <p:cNvPr id="7" name="Text 4"/>
          <p:cNvSpPr/>
          <p:nvPr/>
        </p:nvSpPr>
        <p:spPr>
          <a:xfrm>
            <a:off x="448056" y="5664708"/>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56032" y="5835701"/>
            <a:ext cx="155448" cy="82296"/>
          </a:xfrm>
          <a:prstGeom prst="rect">
            <a:avLst/>
          </a:prstGeom>
          <a:solidFill>
            <a:srgbClr val="2040FF"/>
          </a:solidFill>
          <a:ln/>
        </p:spPr>
      </p:sp>
      <p:sp>
        <p:nvSpPr>
          <p:cNvPr id="9" name="Text 6"/>
          <p:cNvSpPr/>
          <p:nvPr/>
        </p:nvSpPr>
        <p:spPr>
          <a:xfrm>
            <a:off x="448056" y="5806440"/>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56032" y="5977433"/>
            <a:ext cx="155448" cy="82296"/>
          </a:xfrm>
          <a:prstGeom prst="rect">
            <a:avLst/>
          </a:prstGeom>
          <a:solidFill>
            <a:srgbClr val="00C0FF"/>
          </a:solidFill>
          <a:ln/>
        </p:spPr>
      </p:sp>
      <p:sp>
        <p:nvSpPr>
          <p:cNvPr id="11" name="Text 8"/>
          <p:cNvSpPr/>
          <p:nvPr/>
        </p:nvSpPr>
        <p:spPr>
          <a:xfrm>
            <a:off x="448056" y="5948172"/>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56032" y="6119165"/>
            <a:ext cx="155448" cy="82296"/>
          </a:xfrm>
          <a:prstGeom prst="rect">
            <a:avLst/>
          </a:prstGeom>
          <a:solidFill>
            <a:srgbClr val="FFE000"/>
          </a:solidFill>
          <a:ln/>
        </p:spPr>
      </p:sp>
      <p:sp>
        <p:nvSpPr>
          <p:cNvPr id="13" name="Text 10"/>
          <p:cNvSpPr/>
          <p:nvPr/>
        </p:nvSpPr>
        <p:spPr>
          <a:xfrm>
            <a:off x="448056" y="6089904"/>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56032" y="6260897"/>
            <a:ext cx="155448" cy="82296"/>
          </a:xfrm>
          <a:prstGeom prst="rect">
            <a:avLst/>
          </a:prstGeom>
          <a:solidFill>
            <a:srgbClr val="FF9600"/>
          </a:solidFill>
          <a:ln/>
        </p:spPr>
      </p:sp>
      <p:sp>
        <p:nvSpPr>
          <p:cNvPr id="15" name="Text 12"/>
          <p:cNvSpPr/>
          <p:nvPr/>
        </p:nvSpPr>
        <p:spPr>
          <a:xfrm>
            <a:off x="448056" y="6231636"/>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sp>
        <p:nvSpPr>
          <p:cNvPr id="16" name="Text 1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- 12:10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22/10 12:10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22/10 12:10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22/10 (rodada 22/10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RAJ21KT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RAJ 26KT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261872"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CIMAER</a:t>
            </a:r>
            <a:endParaRPr lang="en-US" sz="800" dirty="0"/>
          </a:p>
        </p:txBody>
      </p:sp>
      <p:sp>
        <p:nvSpPr>
          <p:cNvPr id="4" name="Shape 1"/>
          <p:cNvSpPr/>
          <p:nvPr/>
        </p:nvSpPr>
        <p:spPr>
          <a:xfrm>
            <a:off x="137160" y="3643884"/>
            <a:ext cx="1691640" cy="964692"/>
          </a:xfrm>
          <a:prstGeom prst="roundRect">
            <a:avLst>
              <a:gd name="adj" fmla="val 4739"/>
            </a:avLst>
          </a:prstGeom>
          <a:solidFill>
            <a:srgbClr val="000000">
              <a:alpha val="55000"/>
            </a:srgbClr>
          </a:solidFill>
          <a:ln/>
        </p:spPr>
      </p:sp>
      <p:sp>
        <p:nvSpPr>
          <p:cNvPr id="5" name="Text 2"/>
          <p:cNvSpPr/>
          <p:nvPr/>
        </p:nvSpPr>
        <p:spPr>
          <a:xfrm>
            <a:off x="201168" y="3671316"/>
            <a:ext cx="1563624" cy="201168"/>
          </a:xfrm>
          <a:prstGeom prst="rect">
            <a:avLst/>
          </a:prstGeom>
          <a:noFill/>
          <a:ln/>
        </p:spPr>
        <p:txBody>
          <a:bodyPr wrap="square" rtlCol="0" anchor="ctr"/>
          <a:lstStyle/>
          <a:p>
            <a:pPr algn="l" indent="0" marL="0">
              <a:buNone/>
            </a:pPr>
            <a:r>
              <a:rPr lang="en-US" sz="800" b="1" dirty="0">
                <a:solidFill>
                  <a:srgbClr val="EAF1FB"/>
                </a:solidFill>
              </a:rPr>
              <a:t>CIMAER · temp. de topo (°C)</a:t>
            </a:r>
            <a:endParaRPr lang="en-US" sz="800" dirty="0"/>
          </a:p>
        </p:txBody>
      </p:sp>
      <p:sp>
        <p:nvSpPr>
          <p:cNvPr id="6" name="Shape 3"/>
          <p:cNvSpPr/>
          <p:nvPr/>
        </p:nvSpPr>
        <p:spPr>
          <a:xfrm>
            <a:off x="210312" y="3901745"/>
            <a:ext cx="155448" cy="82296"/>
          </a:xfrm>
          <a:prstGeom prst="rect">
            <a:avLst/>
          </a:prstGeom>
          <a:solidFill>
            <a:srgbClr val="FF2060"/>
          </a:solidFill>
          <a:ln/>
        </p:spPr>
      </p:sp>
      <p:sp>
        <p:nvSpPr>
          <p:cNvPr id="7" name="Text 4"/>
          <p:cNvSpPr/>
          <p:nvPr/>
        </p:nvSpPr>
        <p:spPr>
          <a:xfrm>
            <a:off x="402336" y="3872484"/>
            <a:ext cx="1362456" cy="141732"/>
          </a:xfrm>
          <a:prstGeom prst="rect">
            <a:avLst/>
          </a:prstGeom>
          <a:noFill/>
          <a:ln/>
        </p:spPr>
        <p:txBody>
          <a:bodyPr wrap="square" rtlCol="0" anchor="ctr"/>
          <a:lstStyle/>
          <a:p>
            <a:pPr algn="l" indent="0" marL="0">
              <a:buNone/>
            </a:pPr>
            <a:r>
              <a:rPr lang="en-US" sz="700" dirty="0">
                <a:solidFill>
                  <a:srgbClr val="EAF1FB"/>
                </a:solidFill>
              </a:rPr>
              <a:t>≤ −70 · extrem. profunda</a:t>
            </a:r>
            <a:endParaRPr lang="en-US" sz="700" dirty="0"/>
          </a:p>
        </p:txBody>
      </p:sp>
      <p:sp>
        <p:nvSpPr>
          <p:cNvPr id="8" name="Shape 5"/>
          <p:cNvSpPr/>
          <p:nvPr/>
        </p:nvSpPr>
        <p:spPr>
          <a:xfrm>
            <a:off x="210312" y="4043477"/>
            <a:ext cx="155448" cy="82296"/>
          </a:xfrm>
          <a:prstGeom prst="rect">
            <a:avLst/>
          </a:prstGeom>
          <a:solidFill>
            <a:srgbClr val="2040FF"/>
          </a:solidFill>
          <a:ln/>
        </p:spPr>
      </p:sp>
      <p:sp>
        <p:nvSpPr>
          <p:cNvPr id="9" name="Text 6"/>
          <p:cNvSpPr/>
          <p:nvPr/>
        </p:nvSpPr>
        <p:spPr>
          <a:xfrm>
            <a:off x="402336" y="4014216"/>
            <a:ext cx="1362456" cy="141732"/>
          </a:xfrm>
          <a:prstGeom prst="rect">
            <a:avLst/>
          </a:prstGeom>
          <a:noFill/>
          <a:ln/>
        </p:spPr>
        <p:txBody>
          <a:bodyPr wrap="square" rtlCol="0" anchor="ctr"/>
          <a:lstStyle/>
          <a:p>
            <a:pPr algn="l" indent="0" marL="0">
              <a:buNone/>
            </a:pPr>
            <a:r>
              <a:rPr lang="en-US" sz="700" dirty="0">
                <a:solidFill>
                  <a:srgbClr val="EAF1FB"/>
                </a:solidFill>
              </a:rPr>
              <a:t>−70 a −60 · muito forte</a:t>
            </a:r>
            <a:endParaRPr lang="en-US" sz="700" dirty="0"/>
          </a:p>
        </p:txBody>
      </p:sp>
      <p:sp>
        <p:nvSpPr>
          <p:cNvPr id="10" name="Shape 7"/>
          <p:cNvSpPr/>
          <p:nvPr/>
        </p:nvSpPr>
        <p:spPr>
          <a:xfrm>
            <a:off x="210312" y="4185209"/>
            <a:ext cx="155448" cy="82296"/>
          </a:xfrm>
          <a:prstGeom prst="rect">
            <a:avLst/>
          </a:prstGeom>
          <a:solidFill>
            <a:srgbClr val="00C0FF"/>
          </a:solidFill>
          <a:ln/>
        </p:spPr>
      </p:sp>
      <p:sp>
        <p:nvSpPr>
          <p:cNvPr id="11" name="Text 8"/>
          <p:cNvSpPr/>
          <p:nvPr/>
        </p:nvSpPr>
        <p:spPr>
          <a:xfrm>
            <a:off x="402336" y="4155948"/>
            <a:ext cx="1362456" cy="141732"/>
          </a:xfrm>
          <a:prstGeom prst="rect">
            <a:avLst/>
          </a:prstGeom>
          <a:noFill/>
          <a:ln/>
        </p:spPr>
        <p:txBody>
          <a:bodyPr wrap="square" rtlCol="0" anchor="ctr"/>
          <a:lstStyle/>
          <a:p>
            <a:pPr algn="l" indent="0" marL="0">
              <a:buNone/>
            </a:pPr>
            <a:r>
              <a:rPr lang="en-US" sz="700" dirty="0">
                <a:solidFill>
                  <a:srgbClr val="EAF1FB"/>
                </a:solidFill>
              </a:rPr>
              <a:t>−60 a −50 · forte</a:t>
            </a:r>
            <a:endParaRPr lang="en-US" sz="700" dirty="0"/>
          </a:p>
        </p:txBody>
      </p:sp>
      <p:sp>
        <p:nvSpPr>
          <p:cNvPr id="12" name="Shape 9"/>
          <p:cNvSpPr/>
          <p:nvPr/>
        </p:nvSpPr>
        <p:spPr>
          <a:xfrm>
            <a:off x="210312" y="4326941"/>
            <a:ext cx="155448" cy="82296"/>
          </a:xfrm>
          <a:prstGeom prst="rect">
            <a:avLst/>
          </a:prstGeom>
          <a:solidFill>
            <a:srgbClr val="FFE000"/>
          </a:solidFill>
          <a:ln/>
        </p:spPr>
      </p:sp>
      <p:sp>
        <p:nvSpPr>
          <p:cNvPr id="13" name="Text 10"/>
          <p:cNvSpPr/>
          <p:nvPr/>
        </p:nvSpPr>
        <p:spPr>
          <a:xfrm>
            <a:off x="402336" y="4297680"/>
            <a:ext cx="1362456" cy="141732"/>
          </a:xfrm>
          <a:prstGeom prst="rect">
            <a:avLst/>
          </a:prstGeom>
          <a:noFill/>
          <a:ln/>
        </p:spPr>
        <p:txBody>
          <a:bodyPr wrap="square" rtlCol="0" anchor="ctr"/>
          <a:lstStyle/>
          <a:p>
            <a:pPr algn="l" indent="0" marL="0">
              <a:buNone/>
            </a:pPr>
            <a:r>
              <a:rPr lang="en-US" sz="700" dirty="0">
                <a:solidFill>
                  <a:srgbClr val="EAF1FB"/>
                </a:solidFill>
              </a:rPr>
              <a:t>−50 a −40 · moderada</a:t>
            </a:r>
            <a:endParaRPr lang="en-US" sz="700" dirty="0"/>
          </a:p>
        </p:txBody>
      </p:sp>
      <p:sp>
        <p:nvSpPr>
          <p:cNvPr id="14" name="Shape 11"/>
          <p:cNvSpPr/>
          <p:nvPr/>
        </p:nvSpPr>
        <p:spPr>
          <a:xfrm>
            <a:off x="210312" y="4468673"/>
            <a:ext cx="155448" cy="82296"/>
          </a:xfrm>
          <a:prstGeom prst="rect">
            <a:avLst/>
          </a:prstGeom>
          <a:solidFill>
            <a:srgbClr val="FF9600"/>
          </a:solidFill>
          <a:ln/>
        </p:spPr>
      </p:sp>
      <p:sp>
        <p:nvSpPr>
          <p:cNvPr id="15" name="Text 12"/>
          <p:cNvSpPr/>
          <p:nvPr/>
        </p:nvSpPr>
        <p:spPr>
          <a:xfrm>
            <a:off x="402336" y="4439412"/>
            <a:ext cx="1362456" cy="141732"/>
          </a:xfrm>
          <a:prstGeom prst="rect">
            <a:avLst/>
          </a:prstGeom>
          <a:noFill/>
          <a:ln/>
        </p:spPr>
        <p:txBody>
          <a:bodyPr wrap="square" rtlCol="0" anchor="ctr"/>
          <a:lstStyle/>
          <a:p>
            <a:pPr algn="l" indent="0" marL="0">
              <a:buNone/>
            </a:pPr>
            <a:r>
              <a:rPr lang="en-US" sz="700" dirty="0">
                <a:solidFill>
                  <a:srgbClr val="EAF1FB"/>
                </a:solidFill>
              </a:rPr>
              <a:t>−40 a −30 · rasa</a:t>
            </a:r>
            <a:endParaRPr lang="en-US" sz="7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2026-10-22T12:11:01Z</dcterms:created>
  <dcterms:modified xsi:type="dcterms:W3CDTF">2026-10-22T12:11:01Z</dcterms:modified>
</cp:coreProperties>
</file>