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notesMasterIdLst>
    <p:notesMasterId r:id="rId16"/>
  </p:notesMasterIdLst>
  <p:sldSz cx="9144000" cy="6858000"/>
  <p:notesSz cx="68580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20"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Slide-1-image-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jpe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jpe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jpe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jpe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jpe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jpe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jpe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jpe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jpeg"/><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1">
            <a:lum/>
          </a:blip>
          <a:srcRect/>
          <a:stretch>
            <a:fillRect/>
          </a:stretch>
        </a:blipFill>
        <a:effectLst/>
      </p:bgPr>
    </p:bg>
    <p:spTree>
      <p:nvGrpSpPr>
        <p:cNvPr id="1" name=""/>
        <p:cNvGrpSpPr/>
        <p:nvPr/>
      </p:nvGrpSpPr>
      <p:grpSpPr>
        <a:xfrm>
          <a:off x="0" y="0"/>
          <a:ext cx="0" cy="0"/>
          <a:chOff x="0" y="0"/>
          <a:chExt cx="0" cy="0"/>
        </a:xfrm>
      </p:grpSpPr>
      <p:sp>
        <p:nvSpPr>
          <p:cNvPr id="2" name="Text 0"/>
          <p:cNvSpPr/>
          <p:nvPr/>
        </p:nvSpPr>
        <p:spPr>
          <a:xfrm>
            <a:off x="457200" y="960120"/>
            <a:ext cx="8229600" cy="822960"/>
          </a:xfrm>
          <a:prstGeom prst="rect">
            <a:avLst/>
          </a:prstGeom>
          <a:noFill/>
          <a:ln/>
          <a:effectLst>
            <a:outerShdw sx="100000" sy="100000" kx="0" ky="0" algn="bl" rotWithShape="0" blurRad="50800" dist="25400" dir="2700000">
              <a:srgbClr val="000000">
                <a:alpha val="70000"/>
              </a:srgbClr>
            </a:outerShdw>
          </a:effectLst>
        </p:spPr>
        <p:txBody>
          <a:bodyPr wrap="square" rtlCol="0" anchor="ctr"/>
          <a:lstStyle/>
          <a:p>
            <a:pPr algn="ctr" indent="0" marL="0">
              <a:buNone/>
            </a:pPr>
            <a:r>
              <a:rPr lang="en-US" sz="3400" b="1" dirty="0">
                <a:solidFill>
                  <a:srgbClr val="FFFFFF"/>
                </a:solidFill>
              </a:rPr>
              <a:t>BRIEFING REGIONAL DIÁRIO</a:t>
            </a:r>
            <a:endParaRPr lang="en-US" sz="3400" dirty="0"/>
          </a:p>
        </p:txBody>
      </p:sp>
      <p:sp>
        <p:nvSpPr>
          <p:cNvPr id="3" name="Text 1"/>
          <p:cNvSpPr/>
          <p:nvPr/>
        </p:nvSpPr>
        <p:spPr>
          <a:xfrm>
            <a:off x="722376" y="2928366"/>
            <a:ext cx="7680960" cy="411480"/>
          </a:xfrm>
          <a:prstGeom prst="rect">
            <a:avLst/>
          </a:prstGeom>
          <a:noFill/>
          <a:ln/>
        </p:spPr>
        <p:txBody>
          <a:bodyPr wrap="square" rtlCol="0" anchor="ctr"/>
          <a:lstStyle/>
          <a:p>
            <a:pPr indent="0" marL="0">
              <a:buNone/>
            </a:pPr>
            <a:r>
              <a:rPr lang="en-US" sz="1800" dirty="0">
                <a:solidFill>
                  <a:srgbClr val="FFFFFF"/>
                </a:solidFill>
              </a:rPr>
              <a:t>Confeccionado em: 04/11/2026</a:t>
            </a:r>
            <a:endParaRPr lang="en-US" sz="1800" dirty="0"/>
          </a:p>
        </p:txBody>
      </p:sp>
      <p:sp>
        <p:nvSpPr>
          <p:cNvPr id="4" name="Text 2"/>
          <p:cNvSpPr/>
          <p:nvPr/>
        </p:nvSpPr>
        <p:spPr>
          <a:xfrm>
            <a:off x="722376" y="4025646"/>
            <a:ext cx="7680960" cy="411480"/>
          </a:xfrm>
          <a:prstGeom prst="rect">
            <a:avLst/>
          </a:prstGeom>
          <a:noFill/>
          <a:ln/>
        </p:spPr>
        <p:txBody>
          <a:bodyPr wrap="square" rtlCol="0" anchor="ctr"/>
          <a:lstStyle/>
          <a:p>
            <a:pPr indent="0" marL="0">
              <a:buNone/>
            </a:pPr>
            <a:r>
              <a:rPr lang="en-US" sz="2000" b="1" dirty="0">
                <a:solidFill>
                  <a:srgbClr val="FFFFFF"/>
                </a:solidFill>
              </a:rPr>
              <a:t>Confeccionado por: 2S LETÍCIA</a:t>
            </a:r>
            <a:endParaRPr lang="en-US" sz="2000" dirty="0"/>
          </a:p>
        </p:txBody>
      </p:sp>
      <p:sp>
        <p:nvSpPr>
          <p:cNvPr id="5" name="Text 3"/>
          <p:cNvSpPr/>
          <p:nvPr/>
        </p:nvSpPr>
        <p:spPr>
          <a:xfrm>
            <a:off x="722376" y="4528566"/>
            <a:ext cx="7680960" cy="411480"/>
          </a:xfrm>
          <a:prstGeom prst="rect">
            <a:avLst/>
          </a:prstGeom>
          <a:noFill/>
          <a:ln/>
        </p:spPr>
        <p:txBody>
          <a:bodyPr wrap="square" rtlCol="0" anchor="ctr"/>
          <a:lstStyle/>
          <a:p>
            <a:pPr indent="0" marL="0">
              <a:buNone/>
            </a:pPr>
            <a:r>
              <a:rPr lang="en-US" sz="2000" b="1" dirty="0">
                <a:solidFill>
                  <a:srgbClr val="FFFFFF"/>
                </a:solidFill>
              </a:rPr>
              <a:t>Previsor: CAP ROSETTE</a:t>
            </a:r>
            <a:endParaRPr lang="en-US" sz="20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320040"/>
            <a:ext cx="8229600" cy="548640"/>
          </a:xfrm>
          <a:prstGeom prst="rect">
            <a:avLst/>
          </a:prstGeom>
          <a:noFill/>
          <a:ln/>
        </p:spPr>
        <p:txBody>
          <a:bodyPr wrap="square" rtlCol="0" anchor="ctr"/>
          <a:lstStyle/>
          <a:p>
            <a:pPr algn="ctr" indent="0" marL="0">
              <a:buNone/>
            </a:pPr>
            <a:r>
              <a:rPr lang="en-US" sz="2200" b="1" dirty="0">
                <a:solidFill>
                  <a:srgbClr val="CFE0FF"/>
                </a:solidFill>
              </a:rPr>
              <a:t>PREVISÃO PARA AS REGIÕES</a:t>
            </a:r>
            <a:endParaRPr lang="en-US" sz="2200" dirty="0"/>
          </a:p>
        </p:txBody>
      </p:sp>
      <p:sp>
        <p:nvSpPr>
          <p:cNvPr id="3" name="Text 1"/>
          <p:cNvSpPr/>
          <p:nvPr/>
        </p:nvSpPr>
        <p:spPr>
          <a:xfrm>
            <a:off x="640080" y="1051560"/>
            <a:ext cx="7863840" cy="5394960"/>
          </a:xfrm>
          <a:prstGeom prst="rect">
            <a:avLst/>
          </a:prstGeom>
          <a:noFill/>
          <a:ln/>
        </p:spPr>
        <p:txBody>
          <a:bodyPr wrap="square" rtlCol="0" anchor="t">
            <a:normAutofit/>
          </a:bodyPr>
          <a:lstStyle/>
          <a:p>
            <a:pPr algn="just" indent="0" marL="0">
              <a:lnSpc>
                <a:spcPct val="150000"/>
              </a:lnSpc>
              <a:buNone/>
            </a:pPr>
            <a:r>
              <a:rPr lang="en-US" sz="1286" b="1" dirty="0">
                <a:solidFill>
                  <a:srgbClr val="9FD0FF"/>
                </a:solidFill>
              </a:rPr>
              <a:t>REGIÃO SUL: </a:t>
            </a:r>
            <a:pPr algn="just" indent="0" marL="0">
              <a:lnSpc>
                <a:spcPct val="150000"/>
              </a:lnSpc>
              <a:spcAft>
                <a:spcPts val="1400"/>
              </a:spcAft>
              <a:buNone/>
            </a:pPr>
            <a:r>
              <a:rPr lang="en-US" sz="1286" dirty="0">
                <a:solidFill>
                  <a:srgbClr val="FFFFFF"/>
                </a:solidFill>
              </a:rPr>
              <a:t>Um cavado atua sobre a região deixando o tempo instável. São esperadas trovoadas com pancadas de chuva, desde o início do dia, avançando para os setores leste e norte. Essas trovoadas poderão localmente ser fortes e acompanhadas de queda de granizo e ventos de rajada de até 40kt. A intensificação desse cavado dará origem a um ciclone extratropical na noite do dia 4 sobre o RS, que avançará para o oceano e formará uma nova frente fria. Os acumulados de chuva poderão passar dos 100mm/24h no norte do RS.</a:t>
            </a:r>
            <a:endParaRPr lang="en-US" sz="1286" dirty="0"/>
          </a:p>
          <a:p>
            <a:pPr algn="just" indent="0" marL="0">
              <a:lnSpc>
                <a:spcPct val="150000"/>
              </a:lnSpc>
              <a:buNone/>
            </a:pPr>
            <a:r>
              <a:rPr lang="en-US" sz="1286" b="1" dirty="0">
                <a:solidFill>
                  <a:srgbClr val="9FD0FF"/>
                </a:solidFill>
              </a:rPr>
              <a:t>REGIÃO SUDESTE: </a:t>
            </a:r>
            <a:pPr algn="just" indent="0" marL="0">
              <a:lnSpc>
                <a:spcPct val="150000"/>
              </a:lnSpc>
              <a:spcAft>
                <a:spcPts val="1400"/>
              </a:spcAft>
              <a:buNone/>
            </a:pPr>
            <a:r>
              <a:rPr lang="en-US" sz="1286" dirty="0">
                <a:solidFill>
                  <a:srgbClr val="FFFFFF"/>
                </a:solidFill>
              </a:rPr>
              <a:t>Sol e temperaturas em elevação. Possibilidade de pancadas de chuva e trovoadas isoladas entre final da tarde e começo da noite para maior parte da região. No centro-norte de MG as trovoadas poderão ser mais persistentes. A chegada de uma frente fria na madrugada/manhã do dia virá acompanhada de trovoadas e ventos de rajada em todo centro-sul de SP.</a:t>
            </a:r>
            <a:endParaRPr lang="en-US" sz="1286" dirty="0"/>
          </a:p>
          <a:p>
            <a:pPr algn="just" indent="0" marL="0">
              <a:lnSpc>
                <a:spcPct val="150000"/>
              </a:lnSpc>
              <a:buNone/>
            </a:pPr>
            <a:r>
              <a:rPr lang="en-US" sz="1286" b="1" dirty="0">
                <a:solidFill>
                  <a:srgbClr val="9FD0FF"/>
                </a:solidFill>
              </a:rPr>
              <a:t>REGIÃO CENTRO-OESTE: </a:t>
            </a:r>
            <a:pPr algn="just" indent="0" marL="0">
              <a:lnSpc>
                <a:spcPct val="150000"/>
              </a:lnSpc>
              <a:spcAft>
                <a:spcPts val="1400"/>
              </a:spcAft>
              <a:buNone/>
            </a:pPr>
            <a:r>
              <a:rPr lang="en-US" sz="1286" dirty="0">
                <a:solidFill>
                  <a:srgbClr val="FFFFFF"/>
                </a:solidFill>
              </a:rPr>
              <a:t>Sol com aumento de nebulosidade ao longo do dia e trovoadas com pancadas de chuva no final da tarde., principalmente na faixa centro-norte da região, entro o DF e norte do MT. Na faixa oeste da região, os ventos serão intensos com rajadas de até 30kt. Na madrugada/manhã do dia 05, a chegada de uma frente fria trará trovoadas e rajadas de vento para o sul do MS.</a:t>
            </a:r>
            <a:endParaRPr lang="en-US" sz="1286" dirty="0"/>
          </a:p>
          <a:p>
            <a:pPr algn="just" indent="0" marL="0">
              <a:lnSpc>
                <a:spcPct val="150000"/>
              </a:lnSpc>
              <a:buNone/>
            </a:pPr>
            <a:r>
              <a:rPr lang="en-US" sz="1286" b="1" dirty="0">
                <a:solidFill>
                  <a:srgbClr val="9FD0FF"/>
                </a:solidFill>
              </a:rPr>
              <a:t>REGIÃO NORDESTE: </a:t>
            </a:r>
            <a:pPr algn="just" indent="0" marL="0">
              <a:lnSpc>
                <a:spcPct val="150000"/>
              </a:lnSpc>
              <a:spcAft>
                <a:spcPts val="1400"/>
              </a:spcAft>
              <a:buNone/>
            </a:pPr>
            <a:r>
              <a:rPr lang="en-US" sz="1286" dirty="0">
                <a:solidFill>
                  <a:srgbClr val="FFFFFF"/>
                </a:solidFill>
              </a:rPr>
              <a:t>Predomínio de sol para a maior parte da região. Na faixa leste/litorânea entre RN e BA, possibilidade no começo da manhã de chuva leve isolada e de curta duração. Extremo oeste e sul da região com possiblidade de trovoadas isoladas entre final da tarde e começo da noite.</a:t>
            </a:r>
            <a:endParaRPr lang="en-US" sz="1286" dirty="0"/>
          </a:p>
          <a:p>
            <a:pPr algn="just" indent="0" marL="0">
              <a:lnSpc>
                <a:spcPct val="150000"/>
              </a:lnSpc>
              <a:buNone/>
            </a:pPr>
            <a:r>
              <a:rPr lang="en-US" sz="1286" b="1" dirty="0">
                <a:solidFill>
                  <a:srgbClr val="9FD0FF"/>
                </a:solidFill>
              </a:rPr>
              <a:t>REGIÃO NORTE: </a:t>
            </a:r>
            <a:pPr algn="just" indent="0" marL="0">
              <a:lnSpc>
                <a:spcPct val="150000"/>
              </a:lnSpc>
              <a:spcAft>
                <a:spcPts val="1400"/>
              </a:spcAft>
              <a:buNone/>
            </a:pPr>
            <a:r>
              <a:rPr lang="en-US" sz="1286" dirty="0">
                <a:solidFill>
                  <a:srgbClr val="FFFFFF"/>
                </a:solidFill>
              </a:rPr>
              <a:t>Sol entre poucas nuvens. Aumento de nebulosidade ao longo do dia e trovoadas com pancadas de chuva na porção centro-sul da região. Faixa nordeste com tempo seco e possibilidade de restrição de visibilidade devido fumaça. Faixa extremo-oeste com restrição de visibilidade nas manhãs devido névoa úmida.</a:t>
            </a:r>
            <a:endParaRPr lang="en-US" sz="1286"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7432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sp>
        <p:nvSpPr>
          <p:cNvPr id="3" name="Shape 1"/>
          <p:cNvSpPr/>
          <p:nvPr/>
        </p:nvSpPr>
        <p:spPr>
          <a:xfrm>
            <a:off x="274320" y="960120"/>
            <a:ext cx="2834640" cy="5577840"/>
          </a:xfrm>
          <a:prstGeom prst="roundRect">
            <a:avLst>
              <a:gd name="adj" fmla="val 1935"/>
            </a:avLst>
          </a:prstGeom>
          <a:solidFill>
            <a:srgbClr val="0E2038"/>
          </a:solidFill>
          <a:ln w="12700">
            <a:solidFill>
              <a:srgbClr val="2E4E7A"/>
            </a:solidFill>
            <a:prstDash val="solid"/>
          </a:ln>
        </p:spPr>
      </p:sp>
      <p:sp>
        <p:nvSpPr>
          <p:cNvPr id="4" name="Text 2"/>
          <p:cNvSpPr/>
          <p:nvPr/>
        </p:nvSpPr>
        <p:spPr>
          <a:xfrm>
            <a:off x="365760" y="1051560"/>
            <a:ext cx="2651760" cy="457200"/>
          </a:xfrm>
          <a:prstGeom prst="rect">
            <a:avLst/>
          </a:prstGeom>
          <a:noFill/>
          <a:ln/>
        </p:spPr>
        <p:txBody>
          <a:bodyPr wrap="square" rtlCol="0" anchor="ctr"/>
          <a:lstStyle/>
          <a:p>
            <a:pPr algn="ctr" indent="0" marL="0">
              <a:buNone/>
            </a:pPr>
            <a:r>
              <a:rPr lang="en-US" sz="1250" b="1" dirty="0">
                <a:solidFill>
                  <a:srgbClr val="CFE0FF"/>
                </a:solidFill>
              </a:rPr>
              <a:t>SIGMET em vigor</a:t>
            </a:r>
            <a:endParaRPr lang="en-US" sz="1250" dirty="0"/>
          </a:p>
        </p:txBody>
      </p:sp>
      <p:sp>
        <p:nvSpPr>
          <p:cNvPr id="5" name="Text 3"/>
          <p:cNvSpPr/>
          <p:nvPr/>
        </p:nvSpPr>
        <p:spPr>
          <a:xfrm>
            <a:off x="411480" y="1554480"/>
            <a:ext cx="2560320" cy="5029200"/>
          </a:xfrm>
          <a:prstGeom prst="rect">
            <a:avLst/>
          </a:prstGeom>
          <a:noFill/>
          <a:ln/>
        </p:spPr>
        <p:txBody>
          <a:bodyPr wrap="square" rtlCol="0" anchor="t"/>
          <a:lstStyle/>
          <a:p>
            <a:pPr algn="l" indent="0" marL="0">
              <a:buNone/>
            </a:pPr>
            <a:r>
              <a:rPr lang="en-US" sz="1200" dirty="0">
                <a:solidFill>
                  <a:srgbClr val="FFFFFF"/>
                </a:solidFill>
              </a:rPr>
              <a:t>SBAO: 16, 17, 21, 18, 20, 19, 22</a:t>
            </a:r>
            <a:endParaRPr lang="en-US" sz="1200" dirty="0"/>
          </a:p>
          <a:p>
            <a:pPr algn="l" indent="0" marL="0">
              <a:buNone/>
            </a:pPr>
            <a:r>
              <a:rPr lang="en-US" sz="1200" dirty="0">
                <a:solidFill>
                  <a:srgbClr val="FFFFFF"/>
                </a:solidFill>
              </a:rPr>
              <a:t>SBAZ: 20, 22, 21</a:t>
            </a:r>
            <a:endParaRPr lang="en-US" sz="1200" dirty="0"/>
          </a:p>
          <a:p>
            <a:pPr algn="l" indent="0" marL="0">
              <a:buNone/>
            </a:pPr>
            <a:r>
              <a:rPr lang="en-US" sz="1200" dirty="0">
                <a:solidFill>
                  <a:srgbClr val="FFFFFF"/>
                </a:solidFill>
              </a:rPr>
              <a:t>SBCW: 21, 22, 19, 20</a:t>
            </a:r>
            <a:endParaRPr lang="en-US" sz="1200" dirty="0"/>
          </a:p>
          <a:p>
            <a:pPr algn="l" indent="0" marL="0">
              <a:buNone/>
            </a:pPr>
            <a:r>
              <a:rPr lang="en-US" sz="1200" dirty="0">
                <a:solidFill>
                  <a:srgbClr val="FFFFFF"/>
                </a:solidFill>
              </a:rPr>
              <a:t>SBRE: 8</a:t>
            </a:r>
            <a:endParaRPr lang="en-US" sz="1200" dirty="0"/>
          </a:p>
        </p:txBody>
      </p:sp>
      <p:sp>
        <p:nvSpPr>
          <p:cNvPr id="6" name="Shape 4"/>
          <p:cNvSpPr/>
          <p:nvPr/>
        </p:nvSpPr>
        <p:spPr>
          <a:xfrm>
            <a:off x="3200400" y="960120"/>
            <a:ext cx="2834640" cy="5577840"/>
          </a:xfrm>
          <a:prstGeom prst="roundRect">
            <a:avLst>
              <a:gd name="adj" fmla="val 1935"/>
            </a:avLst>
          </a:prstGeom>
          <a:solidFill>
            <a:srgbClr val="0E2038"/>
          </a:solidFill>
          <a:ln w="12700">
            <a:solidFill>
              <a:srgbClr val="2E4E7A"/>
            </a:solidFill>
            <a:prstDash val="solid"/>
          </a:ln>
        </p:spPr>
      </p:sp>
      <p:sp>
        <p:nvSpPr>
          <p:cNvPr id="7" name="Text 5"/>
          <p:cNvSpPr/>
          <p:nvPr/>
        </p:nvSpPr>
        <p:spPr>
          <a:xfrm>
            <a:off x="3291840" y="1051560"/>
            <a:ext cx="2651760" cy="457200"/>
          </a:xfrm>
          <a:prstGeom prst="rect">
            <a:avLst/>
          </a:prstGeom>
          <a:noFill/>
          <a:ln/>
        </p:spPr>
        <p:txBody>
          <a:bodyPr wrap="square" rtlCol="0" anchor="ctr"/>
          <a:lstStyle/>
          <a:p>
            <a:pPr algn="ctr" indent="0" marL="0">
              <a:buNone/>
            </a:pPr>
            <a:r>
              <a:rPr lang="en-US" sz="1250" b="1" dirty="0">
                <a:solidFill>
                  <a:srgbClr val="CFE0FF"/>
                </a:solidFill>
              </a:rPr>
              <a:t>Localidades com evento severo</a:t>
            </a:r>
            <a:endParaRPr lang="en-US" sz="1250" dirty="0"/>
          </a:p>
        </p:txBody>
      </p:sp>
      <p:sp>
        <p:nvSpPr>
          <p:cNvPr id="8" name="Text 6"/>
          <p:cNvSpPr/>
          <p:nvPr/>
        </p:nvSpPr>
        <p:spPr>
          <a:xfrm>
            <a:off x="3337560" y="1554480"/>
            <a:ext cx="2560320" cy="5029200"/>
          </a:xfrm>
          <a:prstGeom prst="rect">
            <a:avLst/>
          </a:prstGeom>
          <a:noFill/>
          <a:ln/>
        </p:spPr>
        <p:txBody>
          <a:bodyPr wrap="square" rtlCol="0" anchor="t"/>
          <a:lstStyle/>
          <a:p>
            <a:pPr algn="ctr" indent="0" marL="0">
              <a:buNone/>
            </a:pPr>
            <a:r>
              <a:rPr lang="en-US" sz="1200" dirty="0">
                <a:solidFill>
                  <a:srgbClr val="FFFFFF"/>
                </a:solidFill>
              </a:rPr>
              <a:t>SBPV   SBCZ   SBTT   SBVH   SBVC   SBGV   SNTF   SBAN   SBBH   SBBR   SBCF   SBCN   SBGO   SBIP   SBMK   SBPJ   SBYS   SBAQ   SBAX   SBBP   SBGP   SBJD   SBKP   SBSJ   SBRP   SBSR   SBUL   SBUR   SBVG   SDAM   SWLC   SBML   SBBU   SBAE   SBAU   SAEZ   SUMU   SGAS   SARE   SBCT   SBBI   SBFI   SSGG   SBPO   SBCA   SBTD   SBPP   SBDB   SBDO   SBCG   SBTG   SBMG   SBLO   SBDN   SBSP   SBMT   SBGR   SBTA   SBGW   SBSC   SBAF   SBGL   SBZM   SDCO   SBJH   SBCT</a:t>
            </a:r>
            <a:endParaRPr lang="en-US" sz="1200" dirty="0"/>
          </a:p>
        </p:txBody>
      </p:sp>
      <p:sp>
        <p:nvSpPr>
          <p:cNvPr id="9" name="Shape 7"/>
          <p:cNvSpPr/>
          <p:nvPr/>
        </p:nvSpPr>
        <p:spPr>
          <a:xfrm>
            <a:off x="6126480" y="960120"/>
            <a:ext cx="2834640" cy="5577840"/>
          </a:xfrm>
          <a:prstGeom prst="roundRect">
            <a:avLst>
              <a:gd name="adj" fmla="val 1935"/>
            </a:avLst>
          </a:prstGeom>
          <a:solidFill>
            <a:srgbClr val="0E2038"/>
          </a:solidFill>
          <a:ln w="12700">
            <a:solidFill>
              <a:srgbClr val="2E4E7A"/>
            </a:solidFill>
            <a:prstDash val="solid"/>
          </a:ln>
        </p:spPr>
      </p:sp>
      <p:sp>
        <p:nvSpPr>
          <p:cNvPr id="10" name="Text 8"/>
          <p:cNvSpPr/>
          <p:nvPr/>
        </p:nvSpPr>
        <p:spPr>
          <a:xfrm>
            <a:off x="6217920" y="1051560"/>
            <a:ext cx="2651760" cy="457200"/>
          </a:xfrm>
          <a:prstGeom prst="rect">
            <a:avLst/>
          </a:prstGeom>
          <a:noFill/>
          <a:ln/>
        </p:spPr>
        <p:txBody>
          <a:bodyPr wrap="square" rtlCol="0" anchor="ctr"/>
          <a:lstStyle/>
          <a:p>
            <a:pPr algn="ctr" indent="0" marL="0">
              <a:buNone/>
            </a:pPr>
            <a:r>
              <a:rPr lang="en-US" sz="1250" b="1" dirty="0">
                <a:solidFill>
                  <a:srgbClr val="CFE0FF"/>
                </a:solidFill>
              </a:rPr>
              <a:t>Vento forte (≥ 21 KT / rajada)</a:t>
            </a:r>
            <a:endParaRPr lang="en-US" sz="1250" dirty="0"/>
          </a:p>
        </p:txBody>
      </p:sp>
      <p:sp>
        <p:nvSpPr>
          <p:cNvPr id="11" name="Text 9"/>
          <p:cNvSpPr/>
          <p:nvPr/>
        </p:nvSpPr>
        <p:spPr>
          <a:xfrm>
            <a:off x="6263640" y="1554480"/>
            <a:ext cx="2560320" cy="5029200"/>
          </a:xfrm>
          <a:prstGeom prst="rect">
            <a:avLst/>
          </a:prstGeom>
          <a:noFill/>
          <a:ln/>
        </p:spPr>
        <p:txBody>
          <a:bodyPr wrap="square" rtlCol="0" anchor="t"/>
          <a:lstStyle/>
          <a:p>
            <a:pPr algn="ctr" indent="0" marL="0">
              <a:buNone/>
            </a:pPr>
            <a:r>
              <a:rPr lang="en-US" sz="1200" dirty="0">
                <a:solidFill>
                  <a:srgbClr val="FFFFFF"/>
                </a:solidFill>
              </a:rPr>
              <a:t>SUMU   SBPK</a:t>
            </a:r>
            <a:endParaRPr lang="en-US" sz="1200" dirty="0"/>
          </a:p>
        </p:txBody>
      </p:sp>
      <p:sp>
        <p:nvSpPr>
          <p:cNvPr id="12" name="Text 10"/>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A1C3D"/>
        </a:solidFill>
      </p:bgPr>
    </p:bg>
    <p:spTree>
      <p:nvGrpSpPr>
        <p:cNvPr id="1" name=""/>
        <p:cNvGrpSpPr/>
        <p:nvPr/>
      </p:nvGrpSpPr>
      <p:grpSpPr>
        <a:xfrm>
          <a:off x="0" y="0"/>
          <a:ext cx="0" cy="0"/>
          <a:chOff x="0" y="0"/>
          <a:chExt cx="0" cy="0"/>
        </a:xfrm>
      </p:grpSpPr>
      <p:sp>
        <p:nvSpPr>
          <p:cNvPr id="2" name="Text 0"/>
          <p:cNvSpPr/>
          <p:nvPr/>
        </p:nvSpPr>
        <p:spPr>
          <a:xfrm>
            <a:off x="457200" y="228600"/>
            <a:ext cx="8229600" cy="457200"/>
          </a:xfrm>
          <a:prstGeom prst="rect">
            <a:avLst/>
          </a:prstGeom>
          <a:noFill/>
          <a:ln/>
        </p:spPr>
        <p:txBody>
          <a:bodyPr wrap="square" rtlCol="0" anchor="ctr"/>
          <a:lstStyle/>
          <a:p>
            <a:pPr algn="ctr" indent="0" marL="0">
              <a:buNone/>
            </a:pPr>
            <a:r>
              <a:rPr lang="en-US" sz="1800" b="1" dirty="0">
                <a:solidFill>
                  <a:srgbClr val="FFFFFF"/>
                </a:solidFill>
              </a:rPr>
              <a:t>BRIEFING REGIONAL DIÁRIO</a:t>
            </a:r>
            <a:endParaRPr lang="en-US" sz="1800" dirty="0"/>
          </a:p>
        </p:txBody>
      </p:sp>
      <p:pic>
        <p:nvPicPr>
          <p:cNvPr id="3" name="Image 0" descr="preencoded.png">    </p:cNvPr>
          <p:cNvPicPr>
            <a:picLocks noChangeAspect="1"/>
          </p:cNvPicPr>
          <p:nvPr/>
        </p:nvPicPr>
        <p:blipFill>
          <a:blip r:embed="rId1"/>
          <a:stretch>
            <a:fillRect/>
          </a:stretch>
        </p:blipFill>
        <p:spPr>
          <a:xfrm>
            <a:off x="3657600" y="1188720"/>
            <a:ext cx="5257800" cy="4807575"/>
          </a:xfrm>
          <a:prstGeom prst="rect">
            <a:avLst/>
          </a:prstGeom>
        </p:spPr>
      </p:pic>
      <p:sp>
        <p:nvSpPr>
          <p:cNvPr id="4" name="Text 1"/>
          <p:cNvSpPr/>
          <p:nvPr/>
        </p:nvSpPr>
        <p:spPr>
          <a:xfrm>
            <a:off x="320040" y="1188720"/>
            <a:ext cx="2926080" cy="365760"/>
          </a:xfrm>
          <a:prstGeom prst="rect">
            <a:avLst/>
          </a:prstGeom>
          <a:noFill/>
          <a:ln/>
        </p:spPr>
        <p:txBody>
          <a:bodyPr wrap="square" rtlCol="0" anchor="ctr"/>
          <a:lstStyle/>
          <a:p>
            <a:pPr indent="0" marL="0">
              <a:buNone/>
            </a:pPr>
            <a:r>
              <a:rPr lang="en-US" sz="1300" b="1" dirty="0">
                <a:solidFill>
                  <a:srgbClr val="FFD7D7"/>
                </a:solidFill>
              </a:rPr>
              <a:t>RESTRIÇÕES · METAR 04/11 12:08 UTC</a:t>
            </a:r>
            <a:endParaRPr lang="en-US" sz="1300" dirty="0"/>
          </a:p>
        </p:txBody>
      </p:sp>
      <p:sp>
        <p:nvSpPr>
          <p:cNvPr id="5" name="Text 2"/>
          <p:cNvSpPr/>
          <p:nvPr/>
        </p:nvSpPr>
        <p:spPr>
          <a:xfrm>
            <a:off x="320040" y="1691640"/>
            <a:ext cx="2971800" cy="3017520"/>
          </a:xfrm>
          <a:prstGeom prst="rect">
            <a:avLst/>
          </a:prstGeom>
          <a:noFill/>
          <a:ln/>
        </p:spPr>
        <p:txBody>
          <a:bodyPr wrap="square" rtlCol="0" anchor="t"/>
          <a:lstStyle/>
          <a:p>
            <a:pPr algn="l" indent="0" marL="0">
              <a:lnSpc>
                <a:spcPct val="110000"/>
              </a:lnSpc>
              <a:buNone/>
            </a:pPr>
            <a:r>
              <a:rPr lang="en-US" sz="1200" b="1" dirty="0">
                <a:solidFill>
                  <a:srgbClr val="9FD0FF"/>
                </a:solidFill>
              </a:rPr>
              <a:t>1 - Restrições de teto: </a:t>
            </a:r>
            <a:pPr algn="l" indent="0" marL="0">
              <a:lnSpc>
                <a:spcPct val="110000"/>
              </a:lnSpc>
              <a:buNone/>
            </a:pPr>
            <a:r>
              <a:rPr lang="en-US" sz="1200" dirty="0">
                <a:solidFill>
                  <a:srgbClr val="FFFFFF"/>
                </a:solidFill>
              </a:rPr>
              <a:t>SBCT, SBEG, SBJV, SBPA</a:t>
            </a:r>
            <a:endParaRPr lang="en-US" sz="1200" dirty="0"/>
          </a:p>
          <a:p>
            <a:pPr algn="l" indent="0" marL="0">
              <a:lnSpc>
                <a:spcPct val="110000"/>
              </a:lnSpc>
              <a:buNone/>
            </a:pPr>
            <a:r>
              <a:rPr lang="en-US" sz="1200" b="1" dirty="0">
                <a:solidFill>
                  <a:srgbClr val="9FD0FF"/>
                </a:solidFill>
              </a:rPr>
              <a:t>2 - Restrições de visibilidade: </a:t>
            </a:r>
            <a:pPr algn="l" indent="0" marL="0">
              <a:lnSpc>
                <a:spcPct val="110000"/>
              </a:lnSpc>
              <a:buNone/>
            </a:pPr>
            <a:r>
              <a:rPr lang="en-US" sz="1200" dirty="0">
                <a:solidFill>
                  <a:srgbClr val="FFFFFF"/>
                </a:solidFill>
              </a:rPr>
              <a:t>SBFL</a:t>
            </a:r>
            <a:endParaRPr lang="en-US" sz="1200" dirty="0"/>
          </a:p>
          <a:p>
            <a:pPr algn="l" indent="0" marL="0">
              <a:lnSpc>
                <a:spcPct val="110000"/>
              </a:lnSpc>
              <a:buNone/>
            </a:pPr>
            <a:r>
              <a:rPr lang="en-US" sz="1200" b="1" dirty="0">
                <a:solidFill>
                  <a:srgbClr val="9FD0FF"/>
                </a:solidFill>
              </a:rPr>
              <a:t>3 - Restrições de teto/visibilidade: </a:t>
            </a:r>
            <a:pPr algn="l" indent="0" marL="0">
              <a:lnSpc>
                <a:spcPct val="110000"/>
              </a:lnSpc>
              <a:buNone/>
            </a:pPr>
            <a:r>
              <a:rPr lang="en-US" sz="1200" dirty="0">
                <a:solidFill>
                  <a:srgbClr val="FFFFFF"/>
                </a:solidFill>
              </a:rPr>
              <a:t>SBNF, SBPF</a:t>
            </a:r>
            <a:endParaRPr lang="en-US" sz="1200" dirty="0"/>
          </a:p>
        </p:txBody>
      </p:sp>
      <p:graphicFrame>
        <p:nvGraphicFramePr>
          <p:cNvPr id="5" name="Table 0"/>
          <p:cNvGraphicFramePr>
            <a:graphicFrameLocks noGrp="1"/>
          </p:cNvGraphicFramePr>
          <p:nvPr>
            <p:extLst>
              <p:ext uri="{D42A27DB-BD31-4B8C-83A1-F6EECF244321}">
                <p14:modId xmlns:p14="http://schemas.microsoft.com/office/powerpoint/2010/main" val="1579011935"/>
              </p:ext>
            </p:extLst>
          </p:nvPr>
        </p:nvGraphicFramePr>
        <p:xfrm>
          <a:off x="320040" y="4800600"/>
          <a:ext cx="3108960" cy="914400"/>
        </p:xfrm>
        <a:graphic>
          <a:graphicData uri="http://schemas.openxmlformats.org/drawingml/2006/table">
            <a:tbl>
              <a:tblPr/>
              <a:tblGrid>
                <a:gridCol w="237744"/>
                <a:gridCol w="841248"/>
                <a:gridCol w="2029968"/>
              </a:tblGrid>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00B050"/>
                    </a:solidFill>
                  </a:tcPr>
                </a:tc>
                <a:tc>
                  <a:txBody>
                    <a:bodyPr/>
                    <a:lstStyle/>
                    <a:p>
                      <a:pPr indent="0" marL="0">
                        <a:buNone/>
                      </a:pPr>
                      <a:r>
                        <a:rPr lang="en-US" sz="1000" b="1" dirty="0">
                          <a:solidFill>
                            <a:srgbClr val="111111"/>
                          </a:solidFill>
                        </a:rPr>
                        <a:t>VFR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 5.000 m e Teto ≥ 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00"/>
                    </a:solidFill>
                  </a:tcPr>
                </a:tc>
                <a:tc>
                  <a:txBody>
                    <a:bodyPr/>
                    <a:lstStyle/>
                    <a:p>
                      <a:pPr indent="0" marL="0">
                        <a:buNone/>
                      </a:pPr>
                      <a:r>
                        <a:rPr lang="en-US" sz="1000" b="1" dirty="0">
                          <a:solidFill>
                            <a:srgbClr val="111111"/>
                          </a:solidFill>
                        </a:rPr>
                        <a:t>IFR</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1.500–5.000 m ou Teto 600–1.500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r h="0">
                <a:tc>
                  <a:txBody>
                    <a:bodyPr/>
                    <a:lstStyle/>
                    <a:p>
                      <a:pPr indent="0" marL="0">
                        <a:buNone/>
                      </a:pP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0000"/>
                    </a:solidFill>
                  </a:tcPr>
                </a:tc>
                <a:tc>
                  <a:txBody>
                    <a:bodyPr/>
                    <a:lstStyle/>
                    <a:p>
                      <a:pPr indent="0" marL="0">
                        <a:buNone/>
                      </a:pPr>
                      <a:r>
                        <a:rPr lang="en-US" sz="1000" b="1" dirty="0">
                          <a:solidFill>
                            <a:srgbClr val="111111"/>
                          </a:solidFill>
                        </a:rPr>
                        <a:t>ABX MIN</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c>
                  <a:txBody>
                    <a:bodyPr/>
                    <a:lstStyle/>
                    <a:p>
                      <a:pPr indent="0" marL="0">
                        <a:buNone/>
                      </a:pPr>
                      <a:r>
                        <a:rPr lang="en-US" sz="1000" dirty="0">
                          <a:solidFill>
                            <a:srgbClr val="111111"/>
                          </a:solidFill>
                        </a:rPr>
                        <a:t>Vis &lt; 1.500 m ou Teto &lt; 600 ft</a:t>
                      </a:r>
                      <a:endParaRPr lang="en-US" sz="1000" dirty="0"/>
                    </a:p>
                  </a:txBody>
                  <a:tcPr marL="91440" marR="91440" marT="45720" marB="45720" anchor="ctr">
                    <a:lnL w="6350" cap="flat" cmpd="sng" algn="ctr">
                      <a:solidFill>
                        <a:srgbClr val="888888"/>
                      </a:solidFill>
                      <a:prstDash val="solid"/>
                      <a:round/>
                      <a:headEnd type="none" w="med" len="med"/>
                      <a:tailEnd type="none" w="med" len="med"/>
                    </a:lnL>
                    <a:lnR w="6350" cap="flat" cmpd="sng" algn="ctr">
                      <a:solidFill>
                        <a:srgbClr val="888888"/>
                      </a:solidFill>
                      <a:prstDash val="solid"/>
                      <a:round/>
                      <a:headEnd type="none" w="med" len="med"/>
                      <a:tailEnd type="none" w="med" len="med"/>
                    </a:lnR>
                    <a:lnT w="6350" cap="flat" cmpd="sng" algn="ctr">
                      <a:solidFill>
                        <a:srgbClr val="888888"/>
                      </a:solidFill>
                      <a:prstDash val="solid"/>
                      <a:round/>
                      <a:headEnd type="none" w="med" len="med"/>
                      <a:tailEnd type="none" w="med" len="med"/>
                    </a:lnT>
                    <a:lnB w="6350" cap="flat" cmpd="sng" algn="ctr">
                      <a:solidFill>
                        <a:srgbClr val="888888"/>
                      </a:solidFill>
                      <a:prstDash val="solid"/>
                      <a:round/>
                      <a:headEnd type="none" w="med" len="med"/>
                      <a:tailEnd type="none" w="med" len="med"/>
                    </a:lnB>
                    <a:solidFill>
                      <a:srgbClr val="FFFFFF"/>
                    </a:solidFill>
                  </a:tcPr>
                </a:tc>
              </a:tr>
            </a:tbl>
          </a:graphicData>
        </a:graphic>
      </p:graphicFrame>
      <p:sp>
        <p:nvSpPr>
          <p:cNvPr id="7" name="Text 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36956" y="205740"/>
            <a:ext cx="8470087" cy="6377940"/>
          </a:xfrm>
          <a:prstGeom prst="rect">
            <a:avLst/>
          </a:prstGeom>
        </p:spPr>
      </p:pic>
      <p:sp>
        <p:nvSpPr>
          <p:cNvPr id="3" name="Text 0"/>
          <p:cNvSpPr/>
          <p:nvPr/>
        </p:nvSpPr>
        <p:spPr>
          <a:xfrm>
            <a:off x="548640" y="342900"/>
            <a:ext cx="217398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Satélite — América do Sul</a:t>
            </a:r>
            <a:endParaRPr lang="en-US" sz="900" dirty="0"/>
          </a:p>
        </p:txBody>
      </p:sp>
      <p:sp>
        <p:nvSpPr>
          <p:cNvPr id="4" name="Shape 1"/>
          <p:cNvSpPr/>
          <p:nvPr/>
        </p:nvSpPr>
        <p:spPr>
          <a:xfrm>
            <a:off x="182880" y="5797296"/>
            <a:ext cx="1691640" cy="603504"/>
          </a:xfrm>
          <a:prstGeom prst="roundRect">
            <a:avLst>
              <a:gd name="adj" fmla="val 7576"/>
            </a:avLst>
          </a:prstGeom>
          <a:solidFill>
            <a:srgbClr val="000000">
              <a:alpha val="55000"/>
            </a:srgbClr>
          </a:solidFill>
          <a:ln/>
        </p:spPr>
      </p:sp>
      <p:sp>
        <p:nvSpPr>
          <p:cNvPr id="5" name="Text 2"/>
          <p:cNvSpPr/>
          <p:nvPr/>
        </p:nvSpPr>
        <p:spPr>
          <a:xfrm>
            <a:off x="246888" y="5824728"/>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65176" y="6025896"/>
            <a:ext cx="67285" cy="91440"/>
          </a:xfrm>
          <a:prstGeom prst="rect">
            <a:avLst/>
          </a:prstGeom>
          <a:solidFill>
            <a:srgbClr val="FAA813"/>
          </a:solidFill>
          <a:ln/>
        </p:spPr>
      </p:sp>
      <p:sp>
        <p:nvSpPr>
          <p:cNvPr id="7" name="Shape 4"/>
          <p:cNvSpPr/>
          <p:nvPr/>
        </p:nvSpPr>
        <p:spPr>
          <a:xfrm>
            <a:off x="328803" y="6025896"/>
            <a:ext cx="67285" cy="91440"/>
          </a:xfrm>
          <a:prstGeom prst="rect">
            <a:avLst/>
          </a:prstGeom>
          <a:solidFill>
            <a:srgbClr val="FBB610"/>
          </a:solidFill>
          <a:ln/>
        </p:spPr>
      </p:sp>
      <p:sp>
        <p:nvSpPr>
          <p:cNvPr id="8" name="Shape 5"/>
          <p:cNvSpPr/>
          <p:nvPr/>
        </p:nvSpPr>
        <p:spPr>
          <a:xfrm>
            <a:off x="392430" y="6025896"/>
            <a:ext cx="67285" cy="91440"/>
          </a:xfrm>
          <a:prstGeom prst="rect">
            <a:avLst/>
          </a:prstGeom>
          <a:solidFill>
            <a:srgbClr val="FCC40D"/>
          </a:solidFill>
          <a:ln/>
        </p:spPr>
      </p:sp>
      <p:sp>
        <p:nvSpPr>
          <p:cNvPr id="9" name="Shape 6"/>
          <p:cNvSpPr/>
          <p:nvPr/>
        </p:nvSpPr>
        <p:spPr>
          <a:xfrm>
            <a:off x="456057" y="6025896"/>
            <a:ext cx="67285" cy="91440"/>
          </a:xfrm>
          <a:prstGeom prst="rect">
            <a:avLst/>
          </a:prstGeom>
          <a:solidFill>
            <a:srgbClr val="FDD20A"/>
          </a:solidFill>
          <a:ln/>
        </p:spPr>
      </p:sp>
      <p:sp>
        <p:nvSpPr>
          <p:cNvPr id="10" name="Shape 7"/>
          <p:cNvSpPr/>
          <p:nvPr/>
        </p:nvSpPr>
        <p:spPr>
          <a:xfrm>
            <a:off x="519684" y="6025896"/>
            <a:ext cx="67285" cy="91440"/>
          </a:xfrm>
          <a:prstGeom prst="rect">
            <a:avLst/>
          </a:prstGeom>
          <a:solidFill>
            <a:srgbClr val="FDE007"/>
          </a:solidFill>
          <a:ln/>
        </p:spPr>
      </p:sp>
      <p:sp>
        <p:nvSpPr>
          <p:cNvPr id="11" name="Shape 8"/>
          <p:cNvSpPr/>
          <p:nvPr/>
        </p:nvSpPr>
        <p:spPr>
          <a:xfrm>
            <a:off x="583311" y="6025896"/>
            <a:ext cx="67285" cy="91440"/>
          </a:xfrm>
          <a:prstGeom prst="rect">
            <a:avLst/>
          </a:prstGeom>
          <a:solidFill>
            <a:srgbClr val="FEEE04"/>
          </a:solidFill>
          <a:ln/>
        </p:spPr>
      </p:sp>
      <p:sp>
        <p:nvSpPr>
          <p:cNvPr id="12" name="Shape 9"/>
          <p:cNvSpPr/>
          <p:nvPr/>
        </p:nvSpPr>
        <p:spPr>
          <a:xfrm>
            <a:off x="646938" y="6025896"/>
            <a:ext cx="67285" cy="91440"/>
          </a:xfrm>
          <a:prstGeom prst="rect">
            <a:avLst/>
          </a:prstGeom>
          <a:solidFill>
            <a:srgbClr val="FFFC01"/>
          </a:solidFill>
          <a:ln/>
        </p:spPr>
      </p:sp>
      <p:sp>
        <p:nvSpPr>
          <p:cNvPr id="13" name="Shape 10"/>
          <p:cNvSpPr/>
          <p:nvPr/>
        </p:nvSpPr>
        <p:spPr>
          <a:xfrm>
            <a:off x="710565" y="6025896"/>
            <a:ext cx="67285" cy="91440"/>
          </a:xfrm>
          <a:prstGeom prst="rect">
            <a:avLst/>
          </a:prstGeom>
          <a:solidFill>
            <a:srgbClr val="D6F629"/>
          </a:solidFill>
          <a:ln/>
        </p:spPr>
      </p:sp>
      <p:sp>
        <p:nvSpPr>
          <p:cNvPr id="14" name="Shape 11"/>
          <p:cNvSpPr/>
          <p:nvPr/>
        </p:nvSpPr>
        <p:spPr>
          <a:xfrm>
            <a:off x="774192" y="6025896"/>
            <a:ext cx="67285" cy="91440"/>
          </a:xfrm>
          <a:prstGeom prst="rect">
            <a:avLst/>
          </a:prstGeom>
          <a:solidFill>
            <a:srgbClr val="A2EB5D"/>
          </a:solidFill>
          <a:ln/>
        </p:spPr>
      </p:sp>
      <p:sp>
        <p:nvSpPr>
          <p:cNvPr id="15" name="Shape 12"/>
          <p:cNvSpPr/>
          <p:nvPr/>
        </p:nvSpPr>
        <p:spPr>
          <a:xfrm>
            <a:off x="837819" y="6025896"/>
            <a:ext cx="67285" cy="91440"/>
          </a:xfrm>
          <a:prstGeom prst="rect">
            <a:avLst/>
          </a:prstGeom>
          <a:solidFill>
            <a:srgbClr val="73E18C"/>
          </a:solidFill>
          <a:ln/>
        </p:spPr>
      </p:sp>
      <p:sp>
        <p:nvSpPr>
          <p:cNvPr id="16" name="Shape 13"/>
          <p:cNvSpPr/>
          <p:nvPr/>
        </p:nvSpPr>
        <p:spPr>
          <a:xfrm>
            <a:off x="901446" y="6025896"/>
            <a:ext cx="67285" cy="91440"/>
          </a:xfrm>
          <a:prstGeom prst="rect">
            <a:avLst/>
          </a:prstGeom>
          <a:solidFill>
            <a:srgbClr val="4BD9B4"/>
          </a:solidFill>
          <a:ln/>
        </p:spPr>
      </p:sp>
      <p:sp>
        <p:nvSpPr>
          <p:cNvPr id="17" name="Shape 14"/>
          <p:cNvSpPr/>
          <p:nvPr/>
        </p:nvSpPr>
        <p:spPr>
          <a:xfrm>
            <a:off x="965073" y="6025896"/>
            <a:ext cx="67285" cy="91440"/>
          </a:xfrm>
          <a:prstGeom prst="rect">
            <a:avLst/>
          </a:prstGeom>
          <a:solidFill>
            <a:srgbClr val="2ACCD5"/>
          </a:solidFill>
          <a:ln/>
        </p:spPr>
      </p:sp>
      <p:sp>
        <p:nvSpPr>
          <p:cNvPr id="18" name="Shape 15"/>
          <p:cNvSpPr/>
          <p:nvPr/>
        </p:nvSpPr>
        <p:spPr>
          <a:xfrm>
            <a:off x="1028700" y="6025896"/>
            <a:ext cx="67285" cy="91440"/>
          </a:xfrm>
          <a:prstGeom prst="rect">
            <a:avLst/>
          </a:prstGeom>
          <a:solidFill>
            <a:srgbClr val="11BCEE"/>
          </a:solidFill>
          <a:ln/>
        </p:spPr>
      </p:sp>
      <p:sp>
        <p:nvSpPr>
          <p:cNvPr id="19" name="Shape 16"/>
          <p:cNvSpPr/>
          <p:nvPr/>
        </p:nvSpPr>
        <p:spPr>
          <a:xfrm>
            <a:off x="1092327" y="6025896"/>
            <a:ext cx="67285" cy="91440"/>
          </a:xfrm>
          <a:prstGeom prst="rect">
            <a:avLst/>
          </a:prstGeom>
          <a:solidFill>
            <a:srgbClr val="00A7FF"/>
          </a:solidFill>
          <a:ln/>
        </p:spPr>
      </p:sp>
      <p:sp>
        <p:nvSpPr>
          <p:cNvPr id="20" name="Shape 17"/>
          <p:cNvSpPr/>
          <p:nvPr/>
        </p:nvSpPr>
        <p:spPr>
          <a:xfrm>
            <a:off x="1155954" y="6025896"/>
            <a:ext cx="67285" cy="91440"/>
          </a:xfrm>
          <a:prstGeom prst="rect">
            <a:avLst/>
          </a:prstGeom>
          <a:solidFill>
            <a:srgbClr val="008AFF"/>
          </a:solidFill>
          <a:ln/>
        </p:spPr>
      </p:sp>
      <p:sp>
        <p:nvSpPr>
          <p:cNvPr id="21" name="Shape 18"/>
          <p:cNvSpPr/>
          <p:nvPr/>
        </p:nvSpPr>
        <p:spPr>
          <a:xfrm>
            <a:off x="1219581" y="6025896"/>
            <a:ext cx="67285" cy="91440"/>
          </a:xfrm>
          <a:prstGeom prst="rect">
            <a:avLst/>
          </a:prstGeom>
          <a:solidFill>
            <a:srgbClr val="006DFF"/>
          </a:solidFill>
          <a:ln/>
        </p:spPr>
      </p:sp>
      <p:sp>
        <p:nvSpPr>
          <p:cNvPr id="22" name="Shape 19"/>
          <p:cNvSpPr/>
          <p:nvPr/>
        </p:nvSpPr>
        <p:spPr>
          <a:xfrm>
            <a:off x="1283208" y="6025896"/>
            <a:ext cx="67285" cy="91440"/>
          </a:xfrm>
          <a:prstGeom prst="rect">
            <a:avLst/>
          </a:prstGeom>
          <a:solidFill>
            <a:srgbClr val="004FFF"/>
          </a:solidFill>
          <a:ln/>
        </p:spPr>
      </p:sp>
      <p:sp>
        <p:nvSpPr>
          <p:cNvPr id="23" name="Shape 20"/>
          <p:cNvSpPr/>
          <p:nvPr/>
        </p:nvSpPr>
        <p:spPr>
          <a:xfrm>
            <a:off x="1346835" y="6025896"/>
            <a:ext cx="67285" cy="91440"/>
          </a:xfrm>
          <a:prstGeom prst="rect">
            <a:avLst/>
          </a:prstGeom>
          <a:solidFill>
            <a:srgbClr val="002BFF"/>
          </a:solidFill>
          <a:ln/>
        </p:spPr>
      </p:sp>
      <p:sp>
        <p:nvSpPr>
          <p:cNvPr id="24" name="Shape 21"/>
          <p:cNvSpPr/>
          <p:nvPr/>
        </p:nvSpPr>
        <p:spPr>
          <a:xfrm>
            <a:off x="1410462" y="6025896"/>
            <a:ext cx="67285" cy="91440"/>
          </a:xfrm>
          <a:prstGeom prst="rect">
            <a:avLst/>
          </a:prstGeom>
          <a:solidFill>
            <a:srgbClr val="0008FF"/>
          </a:solidFill>
          <a:ln/>
        </p:spPr>
      </p:sp>
      <p:sp>
        <p:nvSpPr>
          <p:cNvPr id="25" name="Shape 22"/>
          <p:cNvSpPr/>
          <p:nvPr/>
        </p:nvSpPr>
        <p:spPr>
          <a:xfrm>
            <a:off x="1474089" y="6025896"/>
            <a:ext cx="67285" cy="91440"/>
          </a:xfrm>
          <a:prstGeom prst="rect">
            <a:avLst/>
          </a:prstGeom>
          <a:solidFill>
            <a:srgbClr val="5633EC"/>
          </a:solidFill>
          <a:ln/>
        </p:spPr>
      </p:sp>
      <p:sp>
        <p:nvSpPr>
          <p:cNvPr id="26" name="Shape 23"/>
          <p:cNvSpPr/>
          <p:nvPr/>
        </p:nvSpPr>
        <p:spPr>
          <a:xfrm>
            <a:off x="1537716" y="6025896"/>
            <a:ext cx="67285" cy="91440"/>
          </a:xfrm>
          <a:prstGeom prst="rect">
            <a:avLst/>
          </a:prstGeom>
          <a:solidFill>
            <a:srgbClr val="AF65D6"/>
          </a:solidFill>
          <a:ln/>
        </p:spPr>
      </p:sp>
      <p:sp>
        <p:nvSpPr>
          <p:cNvPr id="27" name="Shape 24"/>
          <p:cNvSpPr/>
          <p:nvPr/>
        </p:nvSpPr>
        <p:spPr>
          <a:xfrm>
            <a:off x="1601343" y="6025896"/>
            <a:ext cx="67285" cy="91440"/>
          </a:xfrm>
          <a:prstGeom prst="rect">
            <a:avLst/>
          </a:prstGeom>
          <a:solidFill>
            <a:srgbClr val="F88DC2"/>
          </a:solidFill>
          <a:ln/>
        </p:spPr>
      </p:sp>
      <p:sp>
        <p:nvSpPr>
          <p:cNvPr id="28" name="Shape 25"/>
          <p:cNvSpPr/>
          <p:nvPr/>
        </p:nvSpPr>
        <p:spPr>
          <a:xfrm>
            <a:off x="1664970" y="6025896"/>
            <a:ext cx="67285" cy="91440"/>
          </a:xfrm>
          <a:prstGeom prst="rect">
            <a:avLst/>
          </a:prstGeom>
          <a:solidFill>
            <a:srgbClr val="FF6280"/>
          </a:solidFill>
          <a:ln/>
        </p:spPr>
      </p:sp>
      <p:sp>
        <p:nvSpPr>
          <p:cNvPr id="29" name="Shape 26"/>
          <p:cNvSpPr/>
          <p:nvPr/>
        </p:nvSpPr>
        <p:spPr>
          <a:xfrm>
            <a:off x="1728597" y="6025896"/>
            <a:ext cx="67285" cy="91440"/>
          </a:xfrm>
          <a:prstGeom prst="rect">
            <a:avLst/>
          </a:prstGeom>
          <a:solidFill>
            <a:srgbClr val="FF2E38"/>
          </a:solidFill>
          <a:ln/>
        </p:spPr>
      </p:sp>
      <p:sp>
        <p:nvSpPr>
          <p:cNvPr id="30" name="Text 27"/>
          <p:cNvSpPr/>
          <p:nvPr/>
        </p:nvSpPr>
        <p:spPr>
          <a:xfrm>
            <a:off x="265176" y="6126480"/>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537301"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903793"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331366" y="6126480"/>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81328" y="6126480"/>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46888" y="6254496"/>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sp>
        <p:nvSpPr>
          <p:cNvPr id="36" name="Text 33"/>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71957"/>
            <a:ext cx="8961120" cy="5645506"/>
          </a:xfrm>
          <a:prstGeom prst="rect">
            <a:avLst/>
          </a:prstGeom>
        </p:spPr>
      </p:pic>
      <p:sp>
        <p:nvSpPr>
          <p:cNvPr id="3" name="Text 0"/>
          <p:cNvSpPr/>
          <p:nvPr/>
        </p:nvSpPr>
        <p:spPr>
          <a:xfrm>
            <a:off x="548640" y="342900"/>
            <a:ext cx="139217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DEA - 12:09 UTC</a:t>
            </a:r>
            <a:endParaRPr lang="en-US" sz="900" dirty="0"/>
          </a:p>
        </p:txBody>
      </p:sp>
      <p:sp>
        <p:nvSpPr>
          <p:cNvPr id="4" name="Shape 1"/>
          <p:cNvSpPr/>
          <p:nvPr/>
        </p:nvSpPr>
        <p:spPr>
          <a:xfrm>
            <a:off x="8229600" y="4846320"/>
            <a:ext cx="146304" cy="146304"/>
          </a:xfrm>
          <a:prstGeom prst="ellipse">
            <a:avLst/>
          </a:prstGeom>
          <a:solidFill>
            <a:srgbClr val="FF2020"/>
          </a:solidFill>
          <a:ln/>
        </p:spPr>
      </p:sp>
      <p:sp>
        <p:nvSpPr>
          <p:cNvPr id="5" name="Text 2"/>
          <p:cNvSpPr/>
          <p:nvPr/>
        </p:nvSpPr>
        <p:spPr>
          <a:xfrm>
            <a:off x="7498080" y="4809744"/>
            <a:ext cx="713232" cy="274320"/>
          </a:xfrm>
          <a:prstGeom prst="rect">
            <a:avLst/>
          </a:prstGeom>
          <a:noFill/>
          <a:ln/>
        </p:spPr>
        <p:txBody>
          <a:bodyPr wrap="square" rtlCol="0" anchor="ctr"/>
          <a:lstStyle/>
          <a:p>
            <a:pPr algn="r" indent="0" marL="0">
              <a:buNone/>
            </a:pPr>
            <a:r>
              <a:rPr lang="en-US" sz="1000" dirty="0">
                <a:solidFill>
                  <a:srgbClr val="FFFFFF"/>
                </a:solidFill>
              </a:rPr>
              <a:t>0–15 min</a:t>
            </a:r>
            <a:endParaRPr lang="en-US" sz="1000" dirty="0"/>
          </a:p>
        </p:txBody>
      </p:sp>
      <p:sp>
        <p:nvSpPr>
          <p:cNvPr id="6" name="Shape 3"/>
          <p:cNvSpPr/>
          <p:nvPr/>
        </p:nvSpPr>
        <p:spPr>
          <a:xfrm>
            <a:off x="8229600" y="5230368"/>
            <a:ext cx="146304" cy="146304"/>
          </a:xfrm>
          <a:prstGeom prst="ellipse">
            <a:avLst/>
          </a:prstGeom>
          <a:solidFill>
            <a:srgbClr val="FFB000"/>
          </a:solidFill>
          <a:ln/>
        </p:spPr>
      </p:sp>
      <p:sp>
        <p:nvSpPr>
          <p:cNvPr id="7" name="Text 4"/>
          <p:cNvSpPr/>
          <p:nvPr/>
        </p:nvSpPr>
        <p:spPr>
          <a:xfrm>
            <a:off x="7498080" y="5193792"/>
            <a:ext cx="713232" cy="274320"/>
          </a:xfrm>
          <a:prstGeom prst="rect">
            <a:avLst/>
          </a:prstGeom>
          <a:noFill/>
          <a:ln/>
        </p:spPr>
        <p:txBody>
          <a:bodyPr wrap="square" rtlCol="0" anchor="ctr"/>
          <a:lstStyle/>
          <a:p>
            <a:pPr algn="r" indent="0" marL="0">
              <a:buNone/>
            </a:pPr>
            <a:r>
              <a:rPr lang="en-US" sz="1000" dirty="0">
                <a:solidFill>
                  <a:srgbClr val="FFFFFF"/>
                </a:solidFill>
              </a:rPr>
              <a:t>15–30 min</a:t>
            </a:r>
            <a:endParaRPr lang="en-US" sz="1000" dirty="0"/>
          </a:p>
        </p:txBody>
      </p:sp>
      <p:sp>
        <p:nvSpPr>
          <p:cNvPr id="8" name="Shape 5"/>
          <p:cNvSpPr/>
          <p:nvPr/>
        </p:nvSpPr>
        <p:spPr>
          <a:xfrm>
            <a:off x="8229600" y="5614416"/>
            <a:ext cx="146304" cy="146304"/>
          </a:xfrm>
          <a:prstGeom prst="ellipse">
            <a:avLst/>
          </a:prstGeom>
          <a:solidFill>
            <a:srgbClr val="00C040"/>
          </a:solidFill>
          <a:ln/>
        </p:spPr>
      </p:sp>
      <p:sp>
        <p:nvSpPr>
          <p:cNvPr id="9" name="Text 6"/>
          <p:cNvSpPr/>
          <p:nvPr/>
        </p:nvSpPr>
        <p:spPr>
          <a:xfrm>
            <a:off x="7498080" y="5577840"/>
            <a:ext cx="713232" cy="274320"/>
          </a:xfrm>
          <a:prstGeom prst="rect">
            <a:avLst/>
          </a:prstGeom>
          <a:noFill/>
          <a:ln/>
        </p:spPr>
        <p:txBody>
          <a:bodyPr wrap="square" rtlCol="0" anchor="ctr"/>
          <a:lstStyle/>
          <a:p>
            <a:pPr algn="r" indent="0" marL="0">
              <a:buNone/>
            </a:pPr>
            <a:r>
              <a:rPr lang="en-US" sz="1000" dirty="0">
                <a:solidFill>
                  <a:srgbClr val="FFFFFF"/>
                </a:solidFill>
              </a:rPr>
              <a:t>30–45 min</a:t>
            </a:r>
            <a:endParaRPr lang="en-US" sz="1000" dirty="0"/>
          </a:p>
        </p:txBody>
      </p:sp>
      <p:sp>
        <p:nvSpPr>
          <p:cNvPr id="10" name="Shape 7"/>
          <p:cNvSpPr/>
          <p:nvPr/>
        </p:nvSpPr>
        <p:spPr>
          <a:xfrm>
            <a:off x="8229600" y="5998464"/>
            <a:ext cx="146304" cy="146304"/>
          </a:xfrm>
          <a:prstGeom prst="ellipse">
            <a:avLst/>
          </a:prstGeom>
          <a:solidFill>
            <a:srgbClr val="3399FF"/>
          </a:solidFill>
          <a:ln/>
        </p:spPr>
      </p:sp>
      <p:sp>
        <p:nvSpPr>
          <p:cNvPr id="11" name="Text 8"/>
          <p:cNvSpPr/>
          <p:nvPr/>
        </p:nvSpPr>
        <p:spPr>
          <a:xfrm>
            <a:off x="7498080" y="5961888"/>
            <a:ext cx="713232" cy="274320"/>
          </a:xfrm>
          <a:prstGeom prst="rect">
            <a:avLst/>
          </a:prstGeom>
          <a:noFill/>
          <a:ln/>
        </p:spPr>
        <p:txBody>
          <a:bodyPr wrap="square" rtlCol="0" anchor="ctr"/>
          <a:lstStyle/>
          <a:p>
            <a:pPr algn="r" indent="0" marL="0">
              <a:buNone/>
            </a:pPr>
            <a:r>
              <a:rPr lang="en-US" sz="1000" dirty="0">
                <a:solidFill>
                  <a:srgbClr val="FFFFFF"/>
                </a:solidFill>
              </a:rPr>
              <a:t>45–60 min</a:t>
            </a:r>
            <a:endParaRPr lang="en-US" sz="1000" dirty="0"/>
          </a:p>
        </p:txBody>
      </p:sp>
      <p:sp>
        <p:nvSpPr>
          <p:cNvPr id="12" name="Text 9"/>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503066"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em vigor · consulta 04/11 12:08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652424"/>
            <a:ext cx="8961120" cy="5484571"/>
          </a:xfrm>
          <a:prstGeom prst="rect">
            <a:avLst/>
          </a:prstGeom>
        </p:spPr>
      </p:pic>
      <p:sp>
        <p:nvSpPr>
          <p:cNvPr id="3" name="Text 0"/>
          <p:cNvSpPr/>
          <p:nvPr/>
        </p:nvSpPr>
        <p:spPr>
          <a:xfrm>
            <a:off x="548640" y="342900"/>
            <a:ext cx="39721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SIGMET de TS em vigor · consulta 04/11 12:08 UTC</a:t>
            </a:r>
            <a:endParaRPr lang="en-US" sz="900" dirty="0"/>
          </a:p>
        </p:txBody>
      </p:sp>
      <p:sp>
        <p:nvSpPr>
          <p:cNvPr id="4" name="Text 1"/>
          <p:cNvSpPr/>
          <p:nvPr/>
        </p:nvSpPr>
        <p:spPr>
          <a:xfrm>
            <a:off x="274320" y="6437376"/>
            <a:ext cx="8595360" cy="310896"/>
          </a:xfrm>
          <a:prstGeom prst="rect">
            <a:avLst/>
          </a:prstGeom>
          <a:noFill/>
          <a:ln/>
        </p:spPr>
        <p:txBody>
          <a:bodyPr wrap="square" rtlCol="0" anchor="ctr"/>
          <a:lstStyle/>
          <a:p>
            <a:pPr algn="ctr" indent="0" marL="0">
              <a:buNone/>
            </a:pPr>
            <a:r>
              <a:rPr lang="en-US" sz="1200" b="1" dirty="0">
                <a:solidFill>
                  <a:srgbClr val="FFE08A"/>
                </a:solidFill>
              </a:rPr>
              <a:t>Atualizações consulte: https://redemet.decea.mil.br/</a:t>
            </a:r>
            <a:endParaRPr lang="en-US" sz="1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4023360"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Modelagem ECMWF — precipitação prevista (pico) · 2000 UTC 04/11 (rodada 04/11 00Z)</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91440" y="594360"/>
            <a:ext cx="8961120" cy="5600700"/>
          </a:xfrm>
          <a:prstGeom prst="rect">
            <a:avLst/>
          </a:prstGeom>
        </p:spPr>
      </p:pic>
      <p:sp>
        <p:nvSpPr>
          <p:cNvPr id="3" name="Text 0"/>
          <p:cNvSpPr/>
          <p:nvPr/>
        </p:nvSpPr>
        <p:spPr>
          <a:xfrm>
            <a:off x="548640" y="342900"/>
            <a:ext cx="2721254" cy="274320"/>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900" b="1" dirty="0">
                <a:solidFill>
                  <a:srgbClr val="EAF1FB"/>
                </a:solidFill>
              </a:rPr>
              <a:t>Trovoada severa · 18 UTC · 04/11</a:t>
            </a:r>
            <a:endParaRPr lang="en-US" sz="9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1356055" y="178308"/>
            <a:ext cx="6431890"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2"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790042"/>
                <a:gridCol w="790042"/>
                <a:gridCol w="790042"/>
                <a:gridCol w="790042"/>
                <a:gridCol w="790042"/>
                <a:gridCol w="790042"/>
                <a:gridCol w="790042"/>
                <a:gridCol w="790042"/>
                <a:gridCol w="790042"/>
                <a:gridCol w="790042"/>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FIR-AZ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EG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MQ</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SN</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RB</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CY</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3056839" y="178308"/>
            <a:ext cx="3030322"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3"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580083"/>
                <a:gridCol w="1580083"/>
                <a:gridCol w="1580083"/>
                <a:gridCol w="1580083"/>
                <a:gridCol w="1580083"/>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FIR-RE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FZ</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VT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681021" y="178308"/>
            <a:ext cx="3781958"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4"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1316736"/>
                <a:gridCol w="1316736"/>
                <a:gridCol w="1316736"/>
                <a:gridCol w="1316736"/>
                <a:gridCol w="1316736"/>
                <a:gridCol w="1316736"/>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FIR-BS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GO</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BH</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KP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0A1C3D"/>
        </a:solidFill>
      </p:bgPr>
    </p:bg>
    <p:spTree>
      <p:nvGrpSpPr>
        <p:cNvPr id="1" name=""/>
        <p:cNvGrpSpPr/>
        <p:nvPr/>
      </p:nvGrpSpPr>
      <p:grpSpPr>
        <a:xfrm>
          <a:off x="0" y="0"/>
          <a:ext cx="0" cy="0"/>
          <a:chOff x="0" y="0"/>
          <a:chExt cx="0" cy="0"/>
        </a:xfrm>
      </p:grpSpPr>
      <p:pic>
        <p:nvPicPr>
          <p:cNvPr id="2" name="Image 0" descr="preencoded.png">    </p:cNvPr>
          <p:cNvPicPr>
            <a:picLocks noChangeAspect="1"/>
          </p:cNvPicPr>
          <p:nvPr/>
        </p:nvPicPr>
        <p:blipFill>
          <a:blip r:embed="rId1"/>
          <a:stretch>
            <a:fillRect/>
          </a:stretch>
        </p:blipFill>
        <p:spPr>
          <a:xfrm>
            <a:off x="2328062" y="178308"/>
            <a:ext cx="4487875" cy="4306824"/>
          </a:xfrm>
          <a:prstGeom prst="rect">
            <a:avLst/>
          </a:prstGeom>
        </p:spPr>
      </p:pic>
      <p:sp>
        <p:nvSpPr>
          <p:cNvPr id="3" name="Text 0"/>
          <p:cNvSpPr/>
          <p:nvPr/>
        </p:nvSpPr>
        <p:spPr>
          <a:xfrm>
            <a:off x="731520" y="514350"/>
            <a:ext cx="1400861" cy="256032"/>
          </a:xfrm>
          <a:prstGeom prst="rect">
            <a:avLst/>
          </a:prstGeom>
          <a:noFill/>
          <a:ln/>
          <a:effectLst>
            <a:outerShdw sx="100000" sy="100000" kx="0" ky="0" algn="bl" rotWithShape="0" blurRad="38100" dist="12700" dir="2700000">
              <a:srgbClr val="000000">
                <a:alpha val="85000"/>
              </a:srgbClr>
            </a:outerShdw>
          </a:effectLst>
        </p:spPr>
        <p:txBody>
          <a:bodyPr wrap="square" rtlCol="0" anchor="ctr"/>
          <a:lstStyle/>
          <a:p>
            <a:pPr algn="l" indent="0" marL="0">
              <a:buNone/>
            </a:pPr>
            <a:r>
              <a:rPr lang="en-US" sz="800" b="1" dirty="0">
                <a:solidFill>
                  <a:srgbClr val="EAF1FB"/>
                </a:solidFill>
              </a:rPr>
              <a:t>Satélite realçada</a:t>
            </a:r>
            <a:endParaRPr lang="en-US" sz="800" dirty="0"/>
          </a:p>
        </p:txBody>
      </p:sp>
      <p:sp>
        <p:nvSpPr>
          <p:cNvPr id="4" name="Shape 1"/>
          <p:cNvSpPr/>
          <p:nvPr/>
        </p:nvSpPr>
        <p:spPr>
          <a:xfrm>
            <a:off x="137160" y="4005072"/>
            <a:ext cx="1691640" cy="603504"/>
          </a:xfrm>
          <a:prstGeom prst="roundRect">
            <a:avLst>
              <a:gd name="adj" fmla="val 7576"/>
            </a:avLst>
          </a:prstGeom>
          <a:solidFill>
            <a:srgbClr val="000000">
              <a:alpha val="55000"/>
            </a:srgbClr>
          </a:solidFill>
          <a:ln/>
        </p:spPr>
      </p:sp>
      <p:sp>
        <p:nvSpPr>
          <p:cNvPr id="5" name="Text 2"/>
          <p:cNvSpPr/>
          <p:nvPr/>
        </p:nvSpPr>
        <p:spPr>
          <a:xfrm>
            <a:off x="201168" y="4032504"/>
            <a:ext cx="1563624" cy="201168"/>
          </a:xfrm>
          <a:prstGeom prst="rect">
            <a:avLst/>
          </a:prstGeom>
          <a:noFill/>
          <a:ln/>
        </p:spPr>
        <p:txBody>
          <a:bodyPr wrap="square" rtlCol="0" anchor="ctr"/>
          <a:lstStyle/>
          <a:p>
            <a:pPr algn="l" indent="0" marL="0">
              <a:buNone/>
            </a:pPr>
            <a:r>
              <a:rPr lang="en-US" sz="800" b="1" dirty="0">
                <a:solidFill>
                  <a:srgbClr val="EAF1FB"/>
                </a:solidFill>
              </a:rPr>
              <a:t>Realçada · topo (°C) aprox.</a:t>
            </a:r>
            <a:endParaRPr lang="en-US" sz="800" dirty="0"/>
          </a:p>
        </p:txBody>
      </p:sp>
      <p:sp>
        <p:nvSpPr>
          <p:cNvPr id="6" name="Shape 3"/>
          <p:cNvSpPr/>
          <p:nvPr/>
        </p:nvSpPr>
        <p:spPr>
          <a:xfrm>
            <a:off x="219456" y="4233672"/>
            <a:ext cx="67285" cy="91440"/>
          </a:xfrm>
          <a:prstGeom prst="rect">
            <a:avLst/>
          </a:prstGeom>
          <a:solidFill>
            <a:srgbClr val="FAA813"/>
          </a:solidFill>
          <a:ln/>
        </p:spPr>
      </p:sp>
      <p:sp>
        <p:nvSpPr>
          <p:cNvPr id="7" name="Shape 4"/>
          <p:cNvSpPr/>
          <p:nvPr/>
        </p:nvSpPr>
        <p:spPr>
          <a:xfrm>
            <a:off x="283083" y="4233672"/>
            <a:ext cx="67285" cy="91440"/>
          </a:xfrm>
          <a:prstGeom prst="rect">
            <a:avLst/>
          </a:prstGeom>
          <a:solidFill>
            <a:srgbClr val="FBB610"/>
          </a:solidFill>
          <a:ln/>
        </p:spPr>
      </p:sp>
      <p:sp>
        <p:nvSpPr>
          <p:cNvPr id="8" name="Shape 5"/>
          <p:cNvSpPr/>
          <p:nvPr/>
        </p:nvSpPr>
        <p:spPr>
          <a:xfrm>
            <a:off x="346710" y="4233672"/>
            <a:ext cx="67285" cy="91440"/>
          </a:xfrm>
          <a:prstGeom prst="rect">
            <a:avLst/>
          </a:prstGeom>
          <a:solidFill>
            <a:srgbClr val="FCC40D"/>
          </a:solidFill>
          <a:ln/>
        </p:spPr>
      </p:sp>
      <p:sp>
        <p:nvSpPr>
          <p:cNvPr id="9" name="Shape 6"/>
          <p:cNvSpPr/>
          <p:nvPr/>
        </p:nvSpPr>
        <p:spPr>
          <a:xfrm>
            <a:off x="410337" y="4233672"/>
            <a:ext cx="67285" cy="91440"/>
          </a:xfrm>
          <a:prstGeom prst="rect">
            <a:avLst/>
          </a:prstGeom>
          <a:solidFill>
            <a:srgbClr val="FDD20A"/>
          </a:solidFill>
          <a:ln/>
        </p:spPr>
      </p:sp>
      <p:sp>
        <p:nvSpPr>
          <p:cNvPr id="10" name="Shape 7"/>
          <p:cNvSpPr/>
          <p:nvPr/>
        </p:nvSpPr>
        <p:spPr>
          <a:xfrm>
            <a:off x="473964" y="4233672"/>
            <a:ext cx="67285" cy="91440"/>
          </a:xfrm>
          <a:prstGeom prst="rect">
            <a:avLst/>
          </a:prstGeom>
          <a:solidFill>
            <a:srgbClr val="FDE007"/>
          </a:solidFill>
          <a:ln/>
        </p:spPr>
      </p:sp>
      <p:sp>
        <p:nvSpPr>
          <p:cNvPr id="11" name="Shape 8"/>
          <p:cNvSpPr/>
          <p:nvPr/>
        </p:nvSpPr>
        <p:spPr>
          <a:xfrm>
            <a:off x="537591" y="4233672"/>
            <a:ext cx="67285" cy="91440"/>
          </a:xfrm>
          <a:prstGeom prst="rect">
            <a:avLst/>
          </a:prstGeom>
          <a:solidFill>
            <a:srgbClr val="FEEE04"/>
          </a:solidFill>
          <a:ln/>
        </p:spPr>
      </p:sp>
      <p:sp>
        <p:nvSpPr>
          <p:cNvPr id="12" name="Shape 9"/>
          <p:cNvSpPr/>
          <p:nvPr/>
        </p:nvSpPr>
        <p:spPr>
          <a:xfrm>
            <a:off x="601218" y="4233672"/>
            <a:ext cx="67285" cy="91440"/>
          </a:xfrm>
          <a:prstGeom prst="rect">
            <a:avLst/>
          </a:prstGeom>
          <a:solidFill>
            <a:srgbClr val="FFFC01"/>
          </a:solidFill>
          <a:ln/>
        </p:spPr>
      </p:sp>
      <p:sp>
        <p:nvSpPr>
          <p:cNvPr id="13" name="Shape 10"/>
          <p:cNvSpPr/>
          <p:nvPr/>
        </p:nvSpPr>
        <p:spPr>
          <a:xfrm>
            <a:off x="664845" y="4233672"/>
            <a:ext cx="67285" cy="91440"/>
          </a:xfrm>
          <a:prstGeom prst="rect">
            <a:avLst/>
          </a:prstGeom>
          <a:solidFill>
            <a:srgbClr val="D6F629"/>
          </a:solidFill>
          <a:ln/>
        </p:spPr>
      </p:sp>
      <p:sp>
        <p:nvSpPr>
          <p:cNvPr id="14" name="Shape 11"/>
          <p:cNvSpPr/>
          <p:nvPr/>
        </p:nvSpPr>
        <p:spPr>
          <a:xfrm>
            <a:off x="728472" y="4233672"/>
            <a:ext cx="67285" cy="91440"/>
          </a:xfrm>
          <a:prstGeom prst="rect">
            <a:avLst/>
          </a:prstGeom>
          <a:solidFill>
            <a:srgbClr val="A2EB5D"/>
          </a:solidFill>
          <a:ln/>
        </p:spPr>
      </p:sp>
      <p:sp>
        <p:nvSpPr>
          <p:cNvPr id="15" name="Shape 12"/>
          <p:cNvSpPr/>
          <p:nvPr/>
        </p:nvSpPr>
        <p:spPr>
          <a:xfrm>
            <a:off x="792099" y="4233672"/>
            <a:ext cx="67285" cy="91440"/>
          </a:xfrm>
          <a:prstGeom prst="rect">
            <a:avLst/>
          </a:prstGeom>
          <a:solidFill>
            <a:srgbClr val="73E18C"/>
          </a:solidFill>
          <a:ln/>
        </p:spPr>
      </p:sp>
      <p:sp>
        <p:nvSpPr>
          <p:cNvPr id="16" name="Shape 13"/>
          <p:cNvSpPr/>
          <p:nvPr/>
        </p:nvSpPr>
        <p:spPr>
          <a:xfrm>
            <a:off x="855726" y="4233672"/>
            <a:ext cx="67285" cy="91440"/>
          </a:xfrm>
          <a:prstGeom prst="rect">
            <a:avLst/>
          </a:prstGeom>
          <a:solidFill>
            <a:srgbClr val="4BD9B4"/>
          </a:solidFill>
          <a:ln/>
        </p:spPr>
      </p:sp>
      <p:sp>
        <p:nvSpPr>
          <p:cNvPr id="17" name="Shape 14"/>
          <p:cNvSpPr/>
          <p:nvPr/>
        </p:nvSpPr>
        <p:spPr>
          <a:xfrm>
            <a:off x="919353" y="4233672"/>
            <a:ext cx="67285" cy="91440"/>
          </a:xfrm>
          <a:prstGeom prst="rect">
            <a:avLst/>
          </a:prstGeom>
          <a:solidFill>
            <a:srgbClr val="2ACCD5"/>
          </a:solidFill>
          <a:ln/>
        </p:spPr>
      </p:sp>
      <p:sp>
        <p:nvSpPr>
          <p:cNvPr id="18" name="Shape 15"/>
          <p:cNvSpPr/>
          <p:nvPr/>
        </p:nvSpPr>
        <p:spPr>
          <a:xfrm>
            <a:off x="982980" y="4233672"/>
            <a:ext cx="67285" cy="91440"/>
          </a:xfrm>
          <a:prstGeom prst="rect">
            <a:avLst/>
          </a:prstGeom>
          <a:solidFill>
            <a:srgbClr val="11BCEE"/>
          </a:solidFill>
          <a:ln/>
        </p:spPr>
      </p:sp>
      <p:sp>
        <p:nvSpPr>
          <p:cNvPr id="19" name="Shape 16"/>
          <p:cNvSpPr/>
          <p:nvPr/>
        </p:nvSpPr>
        <p:spPr>
          <a:xfrm>
            <a:off x="1046607" y="4233672"/>
            <a:ext cx="67285" cy="91440"/>
          </a:xfrm>
          <a:prstGeom prst="rect">
            <a:avLst/>
          </a:prstGeom>
          <a:solidFill>
            <a:srgbClr val="00A7FF"/>
          </a:solidFill>
          <a:ln/>
        </p:spPr>
      </p:sp>
      <p:sp>
        <p:nvSpPr>
          <p:cNvPr id="20" name="Shape 17"/>
          <p:cNvSpPr/>
          <p:nvPr/>
        </p:nvSpPr>
        <p:spPr>
          <a:xfrm>
            <a:off x="1110234" y="4233672"/>
            <a:ext cx="67285" cy="91440"/>
          </a:xfrm>
          <a:prstGeom prst="rect">
            <a:avLst/>
          </a:prstGeom>
          <a:solidFill>
            <a:srgbClr val="008AFF"/>
          </a:solidFill>
          <a:ln/>
        </p:spPr>
      </p:sp>
      <p:sp>
        <p:nvSpPr>
          <p:cNvPr id="21" name="Shape 18"/>
          <p:cNvSpPr/>
          <p:nvPr/>
        </p:nvSpPr>
        <p:spPr>
          <a:xfrm>
            <a:off x="1173861" y="4233672"/>
            <a:ext cx="67285" cy="91440"/>
          </a:xfrm>
          <a:prstGeom prst="rect">
            <a:avLst/>
          </a:prstGeom>
          <a:solidFill>
            <a:srgbClr val="006DFF"/>
          </a:solidFill>
          <a:ln/>
        </p:spPr>
      </p:sp>
      <p:sp>
        <p:nvSpPr>
          <p:cNvPr id="22" name="Shape 19"/>
          <p:cNvSpPr/>
          <p:nvPr/>
        </p:nvSpPr>
        <p:spPr>
          <a:xfrm>
            <a:off x="1237488" y="4233672"/>
            <a:ext cx="67285" cy="91440"/>
          </a:xfrm>
          <a:prstGeom prst="rect">
            <a:avLst/>
          </a:prstGeom>
          <a:solidFill>
            <a:srgbClr val="004FFF"/>
          </a:solidFill>
          <a:ln/>
        </p:spPr>
      </p:sp>
      <p:sp>
        <p:nvSpPr>
          <p:cNvPr id="23" name="Shape 20"/>
          <p:cNvSpPr/>
          <p:nvPr/>
        </p:nvSpPr>
        <p:spPr>
          <a:xfrm>
            <a:off x="1301115" y="4233672"/>
            <a:ext cx="67285" cy="91440"/>
          </a:xfrm>
          <a:prstGeom prst="rect">
            <a:avLst/>
          </a:prstGeom>
          <a:solidFill>
            <a:srgbClr val="002BFF"/>
          </a:solidFill>
          <a:ln/>
        </p:spPr>
      </p:sp>
      <p:sp>
        <p:nvSpPr>
          <p:cNvPr id="24" name="Shape 21"/>
          <p:cNvSpPr/>
          <p:nvPr/>
        </p:nvSpPr>
        <p:spPr>
          <a:xfrm>
            <a:off x="1364742" y="4233672"/>
            <a:ext cx="67285" cy="91440"/>
          </a:xfrm>
          <a:prstGeom prst="rect">
            <a:avLst/>
          </a:prstGeom>
          <a:solidFill>
            <a:srgbClr val="0008FF"/>
          </a:solidFill>
          <a:ln/>
        </p:spPr>
      </p:sp>
      <p:sp>
        <p:nvSpPr>
          <p:cNvPr id="25" name="Shape 22"/>
          <p:cNvSpPr/>
          <p:nvPr/>
        </p:nvSpPr>
        <p:spPr>
          <a:xfrm>
            <a:off x="1428369" y="4233672"/>
            <a:ext cx="67285" cy="91440"/>
          </a:xfrm>
          <a:prstGeom prst="rect">
            <a:avLst/>
          </a:prstGeom>
          <a:solidFill>
            <a:srgbClr val="5633EC"/>
          </a:solidFill>
          <a:ln/>
        </p:spPr>
      </p:sp>
      <p:sp>
        <p:nvSpPr>
          <p:cNvPr id="26" name="Shape 23"/>
          <p:cNvSpPr/>
          <p:nvPr/>
        </p:nvSpPr>
        <p:spPr>
          <a:xfrm>
            <a:off x="1491996" y="4233672"/>
            <a:ext cx="67285" cy="91440"/>
          </a:xfrm>
          <a:prstGeom prst="rect">
            <a:avLst/>
          </a:prstGeom>
          <a:solidFill>
            <a:srgbClr val="AF65D6"/>
          </a:solidFill>
          <a:ln/>
        </p:spPr>
      </p:sp>
      <p:sp>
        <p:nvSpPr>
          <p:cNvPr id="27" name="Shape 24"/>
          <p:cNvSpPr/>
          <p:nvPr/>
        </p:nvSpPr>
        <p:spPr>
          <a:xfrm>
            <a:off x="1555623" y="4233672"/>
            <a:ext cx="67285" cy="91440"/>
          </a:xfrm>
          <a:prstGeom prst="rect">
            <a:avLst/>
          </a:prstGeom>
          <a:solidFill>
            <a:srgbClr val="F88DC2"/>
          </a:solidFill>
          <a:ln/>
        </p:spPr>
      </p:sp>
      <p:sp>
        <p:nvSpPr>
          <p:cNvPr id="28" name="Shape 25"/>
          <p:cNvSpPr/>
          <p:nvPr/>
        </p:nvSpPr>
        <p:spPr>
          <a:xfrm>
            <a:off x="1619250" y="4233672"/>
            <a:ext cx="67285" cy="91440"/>
          </a:xfrm>
          <a:prstGeom prst="rect">
            <a:avLst/>
          </a:prstGeom>
          <a:solidFill>
            <a:srgbClr val="FF6280"/>
          </a:solidFill>
          <a:ln/>
        </p:spPr>
      </p:sp>
      <p:sp>
        <p:nvSpPr>
          <p:cNvPr id="29" name="Shape 26"/>
          <p:cNvSpPr/>
          <p:nvPr/>
        </p:nvSpPr>
        <p:spPr>
          <a:xfrm>
            <a:off x="1682877" y="4233672"/>
            <a:ext cx="67285" cy="91440"/>
          </a:xfrm>
          <a:prstGeom prst="rect">
            <a:avLst/>
          </a:prstGeom>
          <a:solidFill>
            <a:srgbClr val="FF2E38"/>
          </a:solidFill>
          <a:ln/>
        </p:spPr>
      </p:sp>
      <p:sp>
        <p:nvSpPr>
          <p:cNvPr id="30" name="Text 27"/>
          <p:cNvSpPr/>
          <p:nvPr/>
        </p:nvSpPr>
        <p:spPr>
          <a:xfrm>
            <a:off x="219456" y="4334256"/>
            <a:ext cx="310896" cy="118872"/>
          </a:xfrm>
          <a:prstGeom prst="rect">
            <a:avLst/>
          </a:prstGeom>
          <a:noFill/>
          <a:ln/>
        </p:spPr>
        <p:txBody>
          <a:bodyPr wrap="square" lIns="0" tIns="0" rIns="0" bIns="0" rtlCol="0" anchor="ctr"/>
          <a:lstStyle/>
          <a:p>
            <a:pPr algn="l" indent="0" marL="0">
              <a:buNone/>
            </a:pPr>
            <a:r>
              <a:rPr lang="en-US" sz="600" dirty="0">
                <a:solidFill>
                  <a:srgbClr val="DBE7F8"/>
                </a:solidFill>
              </a:rPr>
              <a:t>−30</a:t>
            </a:r>
            <a:endParaRPr lang="en-US" sz="600" dirty="0"/>
          </a:p>
        </p:txBody>
      </p:sp>
      <p:sp>
        <p:nvSpPr>
          <p:cNvPr id="31" name="Text 28"/>
          <p:cNvSpPr/>
          <p:nvPr/>
        </p:nvSpPr>
        <p:spPr>
          <a:xfrm>
            <a:off x="491581"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−44</a:t>
            </a:r>
            <a:endParaRPr lang="en-US" sz="600" dirty="0"/>
          </a:p>
        </p:txBody>
      </p:sp>
      <p:sp>
        <p:nvSpPr>
          <p:cNvPr id="32" name="Text 29"/>
          <p:cNvSpPr/>
          <p:nvPr/>
        </p:nvSpPr>
        <p:spPr>
          <a:xfrm>
            <a:off x="858073"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−56</a:t>
            </a:r>
            <a:endParaRPr lang="en-US" sz="600" dirty="0"/>
          </a:p>
        </p:txBody>
      </p:sp>
      <p:sp>
        <p:nvSpPr>
          <p:cNvPr id="33" name="Text 30"/>
          <p:cNvSpPr/>
          <p:nvPr/>
        </p:nvSpPr>
        <p:spPr>
          <a:xfrm>
            <a:off x="1285646" y="4334256"/>
            <a:ext cx="310896" cy="118872"/>
          </a:xfrm>
          <a:prstGeom prst="rect">
            <a:avLst/>
          </a:prstGeom>
          <a:noFill/>
          <a:ln/>
        </p:spPr>
        <p:txBody>
          <a:bodyPr wrap="square" lIns="0" tIns="0" rIns="0" bIns="0" rtlCol="0" anchor="ctr"/>
          <a:lstStyle/>
          <a:p>
            <a:pPr algn="ctr" indent="0" marL="0">
              <a:buNone/>
            </a:pPr>
            <a:r>
              <a:rPr lang="en-US" sz="600" dirty="0">
                <a:solidFill>
                  <a:srgbClr val="DBE7F8"/>
                </a:solidFill>
              </a:rPr>
              <a:t>−70</a:t>
            </a:r>
            <a:endParaRPr lang="en-US" sz="600" dirty="0"/>
          </a:p>
        </p:txBody>
      </p:sp>
      <p:sp>
        <p:nvSpPr>
          <p:cNvPr id="34" name="Text 31"/>
          <p:cNvSpPr/>
          <p:nvPr/>
        </p:nvSpPr>
        <p:spPr>
          <a:xfrm>
            <a:off x="1435608" y="4334256"/>
            <a:ext cx="310896" cy="118872"/>
          </a:xfrm>
          <a:prstGeom prst="rect">
            <a:avLst/>
          </a:prstGeom>
          <a:noFill/>
          <a:ln/>
        </p:spPr>
        <p:txBody>
          <a:bodyPr wrap="square" lIns="0" tIns="0" rIns="0" bIns="0" rtlCol="0" anchor="ctr"/>
          <a:lstStyle/>
          <a:p>
            <a:pPr algn="r" indent="0" marL="0">
              <a:buNone/>
            </a:pPr>
            <a:r>
              <a:rPr lang="en-US" sz="600" dirty="0">
                <a:solidFill>
                  <a:srgbClr val="DBE7F8"/>
                </a:solidFill>
              </a:rPr>
              <a:t>−80</a:t>
            </a:r>
            <a:endParaRPr lang="en-US" sz="600" dirty="0"/>
          </a:p>
        </p:txBody>
      </p:sp>
      <p:sp>
        <p:nvSpPr>
          <p:cNvPr id="35" name="Text 32"/>
          <p:cNvSpPr/>
          <p:nvPr/>
        </p:nvSpPr>
        <p:spPr>
          <a:xfrm>
            <a:off x="201168" y="4462272"/>
            <a:ext cx="1563624" cy="118872"/>
          </a:xfrm>
          <a:prstGeom prst="rect">
            <a:avLst/>
          </a:prstGeom>
          <a:noFill/>
          <a:ln/>
        </p:spPr>
        <p:txBody>
          <a:bodyPr wrap="square" rtlCol="0" anchor="ctr"/>
          <a:lstStyle/>
          <a:p>
            <a:pPr algn="l" indent="0" marL="0">
              <a:buNone/>
            </a:pPr>
            <a:r>
              <a:rPr lang="en-US" sz="650" dirty="0">
                <a:solidFill>
                  <a:srgbClr val="DBE7F8"/>
                </a:solidFill>
              </a:rPr>
              <a:t>Cinza = nuvem quente/superfície</a:t>
            </a:r>
            <a:endParaRPr lang="en-US" sz="650" dirty="0"/>
          </a:p>
        </p:txBody>
      </p:sp>
      <p:graphicFrame>
        <p:nvGraphicFramePr>
          <p:cNvPr id="15" name="Table 0"/>
          <p:cNvGraphicFramePr>
            <a:graphicFrameLocks noGrp="1"/>
          </p:cNvGraphicFramePr>
          <p:nvPr>
            <p:extLst>
              <p:ext uri="{D42A27DB-BD31-4B8C-83A1-F6EECF244321}">
                <p14:modId xmlns:p14="http://schemas.microsoft.com/office/powerpoint/2010/main" val="1579011935"/>
              </p:ext>
            </p:extLst>
          </p:nvPr>
        </p:nvGraphicFramePr>
        <p:xfrm>
          <a:off x="618134" y="4663440"/>
          <a:ext cx="7907731" cy="914400"/>
        </p:xfrm>
        <a:graphic>
          <a:graphicData uri="http://schemas.openxmlformats.org/drawingml/2006/table">
            <a:tbl>
              <a:tblPr/>
              <a:tblGrid>
                <a:gridCol w="657454"/>
                <a:gridCol w="657454"/>
                <a:gridCol w="657454"/>
                <a:gridCol w="657454"/>
                <a:gridCol w="657454"/>
                <a:gridCol w="657454"/>
                <a:gridCol w="657454"/>
                <a:gridCol w="657454"/>
                <a:gridCol w="657454"/>
                <a:gridCol w="657454"/>
                <a:gridCol w="657454"/>
                <a:gridCol w="657454"/>
              </a:tblGrid>
              <a:tr h="262433">
                <a:tc>
                  <a:txBody>
                    <a:bodyPr/>
                    <a:lstStyle/>
                    <a:p>
                      <a:pPr algn="ctr" indent="0" marL="0">
                        <a:buNone/>
                      </a:pPr>
                      <a:r>
                        <a:rPr lang="en-US" sz="879" b="1" dirty="0">
                          <a:solidFill>
                            <a:srgbClr val="FFFFFF"/>
                          </a:solidFill>
                          <a:latin typeface="Arial" pitchFamily="34" charset="0"/>
                          <a:ea typeface="Arial" pitchFamily="34" charset="-122"/>
                          <a:cs typeface="Arial" pitchFamily="34" charset="-120"/>
                        </a:rPr>
                        <a:t>FIR-CW</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B2A5B"/>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GR</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SP</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GL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RJ</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CG</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CT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FI</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FL</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JV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NF</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PA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BR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TARDE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VCTS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NOITE</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r h="262433">
                <a:tc>
                  <a:txBody>
                    <a:bodyPr/>
                    <a:lstStyle/>
                    <a:p>
                      <a:pPr algn="ctr" indent="0" marL="0">
                        <a:buNone/>
                      </a:pPr>
                      <a:r>
                        <a:rPr lang="en-US" sz="879" b="1" dirty="0">
                          <a:solidFill>
                            <a:srgbClr val="062A2E"/>
                          </a:solidFill>
                          <a:latin typeface="Arial" pitchFamily="34" charset="0"/>
                          <a:ea typeface="Arial" pitchFamily="34" charset="-122"/>
                          <a:cs typeface="Arial" pitchFamily="34" charset="-120"/>
                        </a:rPr>
                        <a:t>MANHÃ</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E5FF"/>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TSRA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T/V</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c>
                  <a:txBody>
                    <a:bodyPr/>
                    <a:lstStyle/>
                    <a:p>
                      <a:pPr algn="ctr" indent="0" marL="0">
                        <a:buNone/>
                      </a:pP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00B050"/>
                    </a:solidFill>
                  </a:tcPr>
                </a:tc>
                <a:tc>
                  <a:txBody>
                    <a:bodyPr/>
                    <a:lstStyle/>
                    <a:p>
                      <a:pPr algn="ctr" indent="0" marL="0">
                        <a:buNone/>
                      </a:pPr>
                      <a:r>
                        <a:rPr lang="en-US" sz="879" b="1" dirty="0">
                          <a:solidFill>
                            <a:srgbClr val="111111"/>
                          </a:solidFill>
                          <a:latin typeface="Arial" pitchFamily="34" charset="0"/>
                          <a:ea typeface="Arial" pitchFamily="34" charset="-122"/>
                          <a:cs typeface="Arial" pitchFamily="34" charset="-120"/>
                        </a:rPr>
                        <a:t>RA T</a:t>
                      </a:r>
                      <a:endParaRPr lang="en-US" sz="879" dirty="0">
                        <a:latin typeface="Arial" charset="0"/>
                        <a:ea typeface="Arial" charset="0"/>
                        <a:cs typeface="Arial" charset="0"/>
                      </a:endParaRPr>
                    </a:p>
                  </a:txBody>
                  <a:tcPr marL="91440" marR="91440" marT="45720" marB="45720" anchor="ctr">
                    <a:lnL w="6350" cap="flat" cmpd="sng" algn="ctr">
                      <a:solidFill>
                        <a:srgbClr val="3A3A3A"/>
                      </a:solidFill>
                      <a:prstDash val="solid"/>
                      <a:round/>
                      <a:headEnd type="none" w="med" len="med"/>
                      <a:tailEnd type="none" w="med" len="med"/>
                    </a:lnL>
                    <a:lnR w="6350" cap="flat" cmpd="sng" algn="ctr">
                      <a:solidFill>
                        <a:srgbClr val="3A3A3A"/>
                      </a:solidFill>
                      <a:prstDash val="solid"/>
                      <a:round/>
                      <a:headEnd type="none" w="med" len="med"/>
                      <a:tailEnd type="none" w="med" len="med"/>
                    </a:lnR>
                    <a:lnT w="6350" cap="flat" cmpd="sng" algn="ctr">
                      <a:solidFill>
                        <a:srgbClr val="3A3A3A"/>
                      </a:solidFill>
                      <a:prstDash val="solid"/>
                      <a:round/>
                      <a:headEnd type="none" w="med" len="med"/>
                      <a:tailEnd type="none" w="med" len="med"/>
                    </a:lnT>
                    <a:lnB w="6350" cap="flat" cmpd="sng" algn="ctr">
                      <a:solidFill>
                        <a:srgbClr val="3A3A3A"/>
                      </a:solidFill>
                      <a:prstDash val="solid"/>
                      <a:round/>
                      <a:headEnd type="none" w="med" len="med"/>
                      <a:tailEnd type="none" w="med" len="med"/>
                    </a:lnB>
                    <a:solidFill>
                      <a:srgbClr val="FFFF00"/>
                    </a:solidFill>
                  </a:tcPr>
                </a:tc>
              </a:tr>
            </a:tbl>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2026-11-04T12:17:39Z</dcterms:created>
  <dcterms:modified xsi:type="dcterms:W3CDTF">2026-11-04T12:17:39Z</dcterms:modified>
</cp:coreProperties>
</file>