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105" d="100"/>
          <a:sy n="105" d="100"/>
        </p:scale>
        <p:origin x="17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208588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960120"/>
            <a:ext cx="8229600" cy="822960"/>
          </a:xfrm>
          <a:prstGeom prst="rect">
            <a:avLst/>
          </a:prstGeom>
          <a:noFill/>
          <a:ln/>
          <a:effectLst>
            <a:outerShdw blurRad="50800" dist="25400" dir="2700000" algn="bl" rotWithShape="0">
              <a:srgbClr val="000000">
                <a:alpha val="70000"/>
              </a:srgbClr>
            </a:outerShdw>
          </a:effectLst>
        </p:spPr>
        <p:txBody>
          <a:bodyPr wrap="square" rtlCol="0" anchor="ctr"/>
          <a:lstStyle/>
          <a:p>
            <a:pPr marL="0" indent="0" algn="ctr">
              <a:buNone/>
            </a:pPr>
            <a:r>
              <a:rPr lang="en-US" sz="3400" b="1" dirty="0">
                <a:solidFill>
                  <a:srgbClr val="FFFFFF"/>
                </a:solidFill>
              </a:rPr>
              <a:t>BRIEFING REGIONAL DIÁRIO</a:t>
            </a:r>
            <a:endParaRPr lang="en-US" sz="3400" dirty="0"/>
          </a:p>
        </p:txBody>
      </p:sp>
      <p:sp>
        <p:nvSpPr>
          <p:cNvPr id="3" name="Text 1"/>
          <p:cNvSpPr/>
          <p:nvPr/>
        </p:nvSpPr>
        <p:spPr>
          <a:xfrm>
            <a:off x="722376" y="2928366"/>
            <a:ext cx="7680960" cy="411480"/>
          </a:xfrm>
          <a:prstGeom prst="rect">
            <a:avLst/>
          </a:prstGeom>
          <a:noFill/>
          <a:ln/>
        </p:spPr>
        <p:txBody>
          <a:bodyPr wrap="square" rtlCol="0" anchor="ctr"/>
          <a:lstStyle/>
          <a:p>
            <a:pPr marL="0" indent="0">
              <a:buNone/>
            </a:pPr>
            <a:r>
              <a:rPr lang="en-US" sz="1800" dirty="0">
                <a:solidFill>
                  <a:srgbClr val="FFFFFF"/>
                </a:solidFill>
              </a:rPr>
              <a:t>Confeccionado em: 05/11/2026</a:t>
            </a:r>
            <a:endParaRPr lang="en-US" sz="1800" dirty="0"/>
          </a:p>
        </p:txBody>
      </p:sp>
      <p:sp>
        <p:nvSpPr>
          <p:cNvPr id="4" name="Text 2"/>
          <p:cNvSpPr/>
          <p:nvPr/>
        </p:nvSpPr>
        <p:spPr>
          <a:xfrm>
            <a:off x="722376" y="4025646"/>
            <a:ext cx="7680960" cy="411480"/>
          </a:xfrm>
          <a:prstGeom prst="rect">
            <a:avLst/>
          </a:prstGeom>
          <a:noFill/>
          <a:ln/>
        </p:spPr>
        <p:txBody>
          <a:bodyPr wrap="square" rtlCol="0" anchor="ctr"/>
          <a:lstStyle/>
          <a:p>
            <a:pPr marL="0" indent="0">
              <a:buNone/>
            </a:pPr>
            <a:r>
              <a:rPr lang="en-US" sz="2000" b="1" dirty="0">
                <a:solidFill>
                  <a:srgbClr val="FFFFFF"/>
                </a:solidFill>
              </a:rPr>
              <a:t>Confeccionado por: 2S ALEXANDRE</a:t>
            </a:r>
            <a:endParaRPr lang="en-US" sz="2000" dirty="0"/>
          </a:p>
        </p:txBody>
      </p:sp>
      <p:sp>
        <p:nvSpPr>
          <p:cNvPr id="5" name="Text 3"/>
          <p:cNvSpPr/>
          <p:nvPr/>
        </p:nvSpPr>
        <p:spPr>
          <a:xfrm>
            <a:off x="722376" y="4528566"/>
            <a:ext cx="7680960" cy="411480"/>
          </a:xfrm>
          <a:prstGeom prst="rect">
            <a:avLst/>
          </a:prstGeom>
          <a:noFill/>
          <a:ln/>
        </p:spPr>
        <p:txBody>
          <a:bodyPr wrap="square" rtlCol="0" anchor="ctr"/>
          <a:lstStyle/>
          <a:p>
            <a:pPr marL="0" indent="0">
              <a:buNone/>
            </a:pPr>
            <a:r>
              <a:rPr lang="en-US" sz="2000" b="1" dirty="0">
                <a:solidFill>
                  <a:srgbClr val="FFFFFF"/>
                </a:solidFill>
              </a:rPr>
              <a:t>Previsor: TEN FIGUEIREDO</a:t>
            </a:r>
            <a:endParaRPr lang="en-US"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A1C3D"/>
        </a:solidFill>
        <a:effectLst/>
      </p:bgPr>
    </p:bg>
    <p:spTree>
      <p:nvGrpSpPr>
        <p:cNvPr id="1" name=""/>
        <p:cNvGrpSpPr/>
        <p:nvPr/>
      </p:nvGrpSpPr>
      <p:grpSpPr>
        <a:xfrm>
          <a:off x="0" y="0"/>
          <a:ext cx="0" cy="0"/>
          <a:chOff x="0" y="0"/>
          <a:chExt cx="0" cy="0"/>
        </a:xfrm>
      </p:grpSpPr>
      <p:sp>
        <p:nvSpPr>
          <p:cNvPr id="2" name="Text 0"/>
          <p:cNvSpPr/>
          <p:nvPr/>
        </p:nvSpPr>
        <p:spPr>
          <a:xfrm>
            <a:off x="457200" y="320040"/>
            <a:ext cx="8229600" cy="548640"/>
          </a:xfrm>
          <a:prstGeom prst="rect">
            <a:avLst/>
          </a:prstGeom>
          <a:noFill/>
          <a:ln/>
        </p:spPr>
        <p:txBody>
          <a:bodyPr wrap="square" rtlCol="0" anchor="ctr"/>
          <a:lstStyle/>
          <a:p>
            <a:pPr marL="0" indent="0" algn="ctr">
              <a:buNone/>
            </a:pPr>
            <a:r>
              <a:rPr lang="en-US" sz="2200" b="1" dirty="0">
                <a:solidFill>
                  <a:srgbClr val="CFE0FF"/>
                </a:solidFill>
              </a:rPr>
              <a:t>PREVISÃO PARA AS REGIÕES</a:t>
            </a:r>
            <a:endParaRPr lang="en-US" sz="2200" dirty="0"/>
          </a:p>
        </p:txBody>
      </p:sp>
      <p:sp>
        <p:nvSpPr>
          <p:cNvPr id="3" name="Text 1"/>
          <p:cNvSpPr/>
          <p:nvPr/>
        </p:nvSpPr>
        <p:spPr>
          <a:xfrm>
            <a:off x="640080" y="1051560"/>
            <a:ext cx="7863840" cy="5394960"/>
          </a:xfrm>
          <a:prstGeom prst="rect">
            <a:avLst/>
          </a:prstGeom>
          <a:noFill/>
          <a:ln/>
        </p:spPr>
        <p:txBody>
          <a:bodyPr wrap="square" rtlCol="0" anchor="t">
            <a:normAutofit/>
          </a:bodyPr>
          <a:lstStyle/>
          <a:p>
            <a:pPr marL="0" indent="0" algn="just">
              <a:lnSpc>
                <a:spcPct val="150000"/>
              </a:lnSpc>
              <a:buNone/>
            </a:pPr>
            <a:r>
              <a:rPr lang="en-US" sz="1359" b="1" dirty="0">
                <a:solidFill>
                  <a:srgbClr val="9FD0FF"/>
                </a:solidFill>
              </a:rPr>
              <a:t>REGIÃO SUL: </a:t>
            </a:r>
            <a:r>
              <a:rPr lang="en-US" sz="1359" dirty="0">
                <a:solidFill>
                  <a:srgbClr val="FFFFFF"/>
                </a:solidFill>
              </a:rPr>
              <a:t>Um cavado atua sobre a região, favorecendo a instabilidade atmosférica e o desenvolvimento de áreas de nebulosidade convectiva. São previstas pancadas de chuva acompanhadas de trovoadas desde o início do dia, desde o noroeste de Santa Catarina até o estado do Paraná. Ao longo do período, a instabilidade deverá persistir, com possibilidade de novas formações convectivas e ocorrência de precipitação de forma localizada.</a:t>
            </a:r>
            <a:endParaRPr lang="en-US" sz="1359" dirty="0"/>
          </a:p>
          <a:p>
            <a:pPr marL="0" indent="0" algn="just">
              <a:lnSpc>
                <a:spcPct val="150000"/>
              </a:lnSpc>
              <a:buNone/>
            </a:pPr>
            <a:r>
              <a:rPr lang="en-US" sz="1359" b="1" dirty="0">
                <a:solidFill>
                  <a:srgbClr val="9FD0FF"/>
                </a:solidFill>
              </a:rPr>
              <a:t>REGIÃO SUDESTE: </a:t>
            </a:r>
            <a:r>
              <a:rPr lang="en-US" sz="1359" dirty="0">
                <a:solidFill>
                  <a:srgbClr val="FFFFFF"/>
                </a:solidFill>
              </a:rPr>
              <a:t>A aproximação e o avanço de uma frente fria em direção à região favorecem o aumento da instabilidade atmosférica. Há possibilidade de pancadas de chuva acompanhadas de trovoadas isoladas na maior parte da região, desde o final da manhã / início da tarde.</a:t>
            </a:r>
            <a:endParaRPr lang="en-US" sz="1359" dirty="0"/>
          </a:p>
          <a:p>
            <a:pPr marL="0" indent="0" algn="just">
              <a:lnSpc>
                <a:spcPct val="150000"/>
              </a:lnSpc>
              <a:buNone/>
            </a:pPr>
            <a:r>
              <a:rPr lang="en-US" sz="1359" b="1" dirty="0">
                <a:solidFill>
                  <a:srgbClr val="9FD0FF"/>
                </a:solidFill>
              </a:rPr>
              <a:t>REGIÃO CENTRO-OESTE: </a:t>
            </a:r>
            <a:r>
              <a:rPr lang="en-US" sz="1359" dirty="0">
                <a:solidFill>
                  <a:srgbClr val="FFFFFF"/>
                </a:solidFill>
              </a:rPr>
              <a:t>Predomínio de sol no início do dia, com aumento gradual da nebulosidade ao longo do período, em função do aquecimento diurno e das condições de instabilidade atmosférica. A partir da tarde, são previstas pancadas de chuva acompanhadas de trovoadas no Mato Grosso do Sul, nordeste de Mato Grosso, Goiás e Distrito Federal.</a:t>
            </a:r>
            <a:endParaRPr lang="en-US" sz="1359" dirty="0"/>
          </a:p>
          <a:p>
            <a:pPr marL="0" indent="0" algn="just">
              <a:lnSpc>
                <a:spcPct val="150000"/>
              </a:lnSpc>
              <a:buNone/>
            </a:pPr>
            <a:r>
              <a:rPr lang="en-US" sz="1359" b="1" dirty="0">
                <a:solidFill>
                  <a:srgbClr val="9FD0FF"/>
                </a:solidFill>
              </a:rPr>
              <a:t>REGIÃO NORDESTE: </a:t>
            </a:r>
            <a:r>
              <a:rPr lang="en-US" sz="1359" dirty="0">
                <a:solidFill>
                  <a:srgbClr val="FFFFFF"/>
                </a:solidFill>
              </a:rPr>
              <a:t>Predomínio de sol para a maior parte da região. Na faixa norte/litorânea entre CE e RN, possibilidade de chuva leve isolada e de curta duração no período da tarde. Extremo oeste e sul da região com possiblidade de trovoadas isoladas entre final da tarde e começo da noite.</a:t>
            </a:r>
            <a:endParaRPr lang="en-US" sz="1359" dirty="0"/>
          </a:p>
          <a:p>
            <a:pPr marL="0" indent="0" algn="just">
              <a:lnSpc>
                <a:spcPct val="150000"/>
              </a:lnSpc>
              <a:buNone/>
            </a:pPr>
            <a:r>
              <a:rPr lang="en-US" sz="1359" b="1" dirty="0">
                <a:solidFill>
                  <a:srgbClr val="9FD0FF"/>
                </a:solidFill>
              </a:rPr>
              <a:t>REGIÃO NORTE: </a:t>
            </a:r>
            <a:r>
              <a:rPr lang="en-US" sz="1359" dirty="0">
                <a:solidFill>
                  <a:srgbClr val="FFFFFF"/>
                </a:solidFill>
              </a:rPr>
              <a:t>Aumento de nebulosidade ao longo do dia e trovoadas com pancadas de chuva na porção centro-sul da região. Faixa nordeste com tempo seco e possibilidade de restrição de visibilidade devido fumaça. Faixa extremo-oeste com restrição de visibilidade nas manhãs devido névoa úmida.</a:t>
            </a:r>
            <a:endParaRPr lang="en-US" sz="1359"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A1C3D"/>
        </a:solidFill>
        <a:effectLst/>
      </p:bgPr>
    </p:bg>
    <p:spTree>
      <p:nvGrpSpPr>
        <p:cNvPr id="1" name=""/>
        <p:cNvGrpSpPr/>
        <p:nvPr/>
      </p:nvGrpSpPr>
      <p:grpSpPr>
        <a:xfrm>
          <a:off x="0" y="0"/>
          <a:ext cx="0" cy="0"/>
          <a:chOff x="0" y="0"/>
          <a:chExt cx="0" cy="0"/>
        </a:xfrm>
      </p:grpSpPr>
      <p:sp>
        <p:nvSpPr>
          <p:cNvPr id="2" name="Text 0"/>
          <p:cNvSpPr/>
          <p:nvPr/>
        </p:nvSpPr>
        <p:spPr>
          <a:xfrm>
            <a:off x="457200" y="274320"/>
            <a:ext cx="8229600" cy="457200"/>
          </a:xfrm>
          <a:prstGeom prst="rect">
            <a:avLst/>
          </a:prstGeom>
          <a:noFill/>
          <a:ln/>
        </p:spPr>
        <p:txBody>
          <a:bodyPr wrap="square" rtlCol="0" anchor="ctr"/>
          <a:lstStyle/>
          <a:p>
            <a:pPr marL="0" indent="0" algn="ctr">
              <a:buNone/>
            </a:pPr>
            <a:r>
              <a:rPr lang="en-US" sz="1800" b="1" dirty="0">
                <a:solidFill>
                  <a:srgbClr val="FFFFFF"/>
                </a:solidFill>
              </a:rPr>
              <a:t>BRIEFING REGIONAL DIÁRIO</a:t>
            </a:r>
            <a:endParaRPr lang="en-US" sz="1800" dirty="0"/>
          </a:p>
        </p:txBody>
      </p:sp>
      <p:sp>
        <p:nvSpPr>
          <p:cNvPr id="3" name="Shape 1"/>
          <p:cNvSpPr/>
          <p:nvPr/>
        </p:nvSpPr>
        <p:spPr>
          <a:xfrm>
            <a:off x="274320" y="960120"/>
            <a:ext cx="2834640" cy="5577840"/>
          </a:xfrm>
          <a:prstGeom prst="roundRect">
            <a:avLst>
              <a:gd name="adj" fmla="val 1935"/>
            </a:avLst>
          </a:prstGeom>
          <a:solidFill>
            <a:srgbClr val="0E2038"/>
          </a:solidFill>
          <a:ln w="12700">
            <a:solidFill>
              <a:srgbClr val="2E4E7A"/>
            </a:solidFill>
            <a:prstDash val="solid"/>
          </a:ln>
        </p:spPr>
      </p:sp>
      <p:sp>
        <p:nvSpPr>
          <p:cNvPr id="4" name="Text 2"/>
          <p:cNvSpPr/>
          <p:nvPr/>
        </p:nvSpPr>
        <p:spPr>
          <a:xfrm>
            <a:off x="365760" y="1051560"/>
            <a:ext cx="2651760" cy="457200"/>
          </a:xfrm>
          <a:prstGeom prst="rect">
            <a:avLst/>
          </a:prstGeom>
          <a:noFill/>
          <a:ln/>
        </p:spPr>
        <p:txBody>
          <a:bodyPr wrap="square" rtlCol="0" anchor="ctr"/>
          <a:lstStyle/>
          <a:p>
            <a:pPr marL="0" indent="0" algn="ctr">
              <a:buNone/>
            </a:pPr>
            <a:r>
              <a:rPr lang="en-US" sz="1250" b="1" dirty="0">
                <a:solidFill>
                  <a:srgbClr val="CFE0FF"/>
                </a:solidFill>
              </a:rPr>
              <a:t>SIGMET em vigor</a:t>
            </a:r>
            <a:endParaRPr lang="en-US" sz="1250" dirty="0"/>
          </a:p>
        </p:txBody>
      </p:sp>
      <p:sp>
        <p:nvSpPr>
          <p:cNvPr id="5" name="Text 3"/>
          <p:cNvSpPr/>
          <p:nvPr/>
        </p:nvSpPr>
        <p:spPr>
          <a:xfrm>
            <a:off x="411480" y="1554480"/>
            <a:ext cx="2560320" cy="5029200"/>
          </a:xfrm>
          <a:prstGeom prst="rect">
            <a:avLst/>
          </a:prstGeom>
          <a:noFill/>
          <a:ln/>
        </p:spPr>
        <p:txBody>
          <a:bodyPr wrap="square" rtlCol="0" anchor="t"/>
          <a:lstStyle/>
          <a:p>
            <a:pPr marL="0" indent="0" algn="l">
              <a:buNone/>
            </a:pPr>
            <a:r>
              <a:rPr lang="en-US" sz="1200" dirty="0">
                <a:solidFill>
                  <a:srgbClr val="FFFFFF"/>
                </a:solidFill>
              </a:rPr>
              <a:t>SBAO: 21, 22, 23, 24, 25, 26, 27</a:t>
            </a:r>
            <a:endParaRPr lang="en-US" sz="1200" dirty="0"/>
          </a:p>
          <a:p>
            <a:pPr marL="0" indent="0" algn="l">
              <a:buNone/>
            </a:pPr>
            <a:r>
              <a:rPr lang="en-US" sz="1200" dirty="0">
                <a:solidFill>
                  <a:srgbClr val="FFFFFF"/>
                </a:solidFill>
              </a:rPr>
              <a:t>SBAZ: 21, 22</a:t>
            </a:r>
            <a:endParaRPr lang="en-US" sz="1200" dirty="0"/>
          </a:p>
          <a:p>
            <a:pPr marL="0" indent="0" algn="l">
              <a:buNone/>
            </a:pPr>
            <a:r>
              <a:rPr lang="en-US" sz="1200" dirty="0">
                <a:solidFill>
                  <a:srgbClr val="FFFFFF"/>
                </a:solidFill>
              </a:rPr>
              <a:t>SBBS: 10, 11</a:t>
            </a:r>
            <a:endParaRPr lang="en-US" sz="1200" dirty="0"/>
          </a:p>
          <a:p>
            <a:pPr marL="0" indent="0" algn="l">
              <a:buNone/>
            </a:pPr>
            <a:r>
              <a:rPr lang="en-US" sz="1200" dirty="0">
                <a:solidFill>
                  <a:srgbClr val="FFFFFF"/>
                </a:solidFill>
              </a:rPr>
              <a:t>SBCW: 33, 34, 32</a:t>
            </a:r>
            <a:endParaRPr lang="en-US" sz="1200" dirty="0"/>
          </a:p>
          <a:p>
            <a:pPr marL="0" indent="0" algn="l">
              <a:buNone/>
            </a:pPr>
            <a:r>
              <a:rPr lang="en-US" sz="1200" dirty="0">
                <a:solidFill>
                  <a:srgbClr val="FFFFFF"/>
                </a:solidFill>
              </a:rPr>
              <a:t>SBRE: 10, 9</a:t>
            </a:r>
            <a:endParaRPr lang="en-US" sz="1200" dirty="0"/>
          </a:p>
        </p:txBody>
      </p:sp>
      <p:sp>
        <p:nvSpPr>
          <p:cNvPr id="6" name="Shape 4"/>
          <p:cNvSpPr/>
          <p:nvPr/>
        </p:nvSpPr>
        <p:spPr>
          <a:xfrm>
            <a:off x="3200400" y="960120"/>
            <a:ext cx="2834640" cy="5577840"/>
          </a:xfrm>
          <a:prstGeom prst="roundRect">
            <a:avLst>
              <a:gd name="adj" fmla="val 1935"/>
            </a:avLst>
          </a:prstGeom>
          <a:solidFill>
            <a:srgbClr val="0E2038"/>
          </a:solidFill>
          <a:ln w="12700">
            <a:solidFill>
              <a:srgbClr val="2E4E7A"/>
            </a:solidFill>
            <a:prstDash val="solid"/>
          </a:ln>
        </p:spPr>
      </p:sp>
      <p:sp>
        <p:nvSpPr>
          <p:cNvPr id="7" name="Text 5"/>
          <p:cNvSpPr/>
          <p:nvPr/>
        </p:nvSpPr>
        <p:spPr>
          <a:xfrm>
            <a:off x="3291840" y="1051560"/>
            <a:ext cx="2651760" cy="457200"/>
          </a:xfrm>
          <a:prstGeom prst="rect">
            <a:avLst/>
          </a:prstGeom>
          <a:noFill/>
          <a:ln/>
        </p:spPr>
        <p:txBody>
          <a:bodyPr wrap="square" rtlCol="0" anchor="ctr"/>
          <a:lstStyle/>
          <a:p>
            <a:pPr marL="0" indent="0" algn="ctr">
              <a:buNone/>
            </a:pPr>
            <a:r>
              <a:rPr lang="en-US" sz="1250" b="1" dirty="0">
                <a:solidFill>
                  <a:srgbClr val="CFE0FF"/>
                </a:solidFill>
              </a:rPr>
              <a:t>Localidades com evento severo</a:t>
            </a:r>
            <a:endParaRPr lang="en-US" sz="1250" dirty="0"/>
          </a:p>
        </p:txBody>
      </p:sp>
      <p:sp>
        <p:nvSpPr>
          <p:cNvPr id="8" name="Text 6"/>
          <p:cNvSpPr/>
          <p:nvPr/>
        </p:nvSpPr>
        <p:spPr>
          <a:xfrm>
            <a:off x="3337560" y="1554480"/>
            <a:ext cx="2560320" cy="5029200"/>
          </a:xfrm>
          <a:prstGeom prst="rect">
            <a:avLst/>
          </a:prstGeom>
          <a:noFill/>
          <a:ln/>
        </p:spPr>
        <p:txBody>
          <a:bodyPr wrap="square" rtlCol="0" anchor="t"/>
          <a:lstStyle/>
          <a:p>
            <a:pPr marL="0" indent="0" algn="ctr">
              <a:buNone/>
            </a:pPr>
            <a:r>
              <a:rPr lang="en-US" sz="1200" dirty="0">
                <a:solidFill>
                  <a:srgbClr val="FFFFFF"/>
                </a:solidFill>
              </a:rPr>
              <a:t>SBMN   SBPV   SBRB   SBCZ   SBTF   SBMY   SBAT   SBUA   SBCC   SBTT   SBJI   SBVH   SBUY   SBRD   SSKW   SBSI   SBGV   SBAN   SBBH   SBBR   SBCF   SBCN   SBGO   SBIP   SBMK   SBPJ   SBYS   SBAQ   SBAX   SBBP   SBGP   SBJD   SBKP   SBSJ   SBRP   SBSR   SBUL   SBUR   SBVG   SDAM   SWLC   SBML   SBBU   SBAE   SBAU   SBJV   SBCT   SBBI   SBPG   SBPP   SBDO   SBCG   SBCR   SBTG   SBMG   SBLO   SBDN   SBSP   SBMT   SBGR   SBTA   SBGW   SBJR   SBRJ   SBGL   SBZM   SBES   SBCB   SBME   SBCP   SBFS   SBMI   SDCO   SBJH   SBCT</a:t>
            </a:r>
            <a:endParaRPr lang="en-US" sz="1200" dirty="0"/>
          </a:p>
        </p:txBody>
      </p:sp>
      <p:sp>
        <p:nvSpPr>
          <p:cNvPr id="9" name="Shape 7"/>
          <p:cNvSpPr/>
          <p:nvPr/>
        </p:nvSpPr>
        <p:spPr>
          <a:xfrm>
            <a:off x="6126480" y="960120"/>
            <a:ext cx="2834640" cy="5577840"/>
          </a:xfrm>
          <a:prstGeom prst="roundRect">
            <a:avLst>
              <a:gd name="adj" fmla="val 1935"/>
            </a:avLst>
          </a:prstGeom>
          <a:solidFill>
            <a:srgbClr val="0E2038"/>
          </a:solidFill>
          <a:ln w="12700">
            <a:solidFill>
              <a:srgbClr val="2E4E7A"/>
            </a:solidFill>
            <a:prstDash val="solid"/>
          </a:ln>
        </p:spPr>
      </p:sp>
      <p:sp>
        <p:nvSpPr>
          <p:cNvPr id="10" name="Text 8"/>
          <p:cNvSpPr/>
          <p:nvPr/>
        </p:nvSpPr>
        <p:spPr>
          <a:xfrm>
            <a:off x="6217920" y="1051560"/>
            <a:ext cx="2651760" cy="457200"/>
          </a:xfrm>
          <a:prstGeom prst="rect">
            <a:avLst/>
          </a:prstGeom>
          <a:noFill/>
          <a:ln/>
        </p:spPr>
        <p:txBody>
          <a:bodyPr wrap="square" rtlCol="0" anchor="ctr"/>
          <a:lstStyle/>
          <a:p>
            <a:pPr marL="0" indent="0" algn="ctr">
              <a:buNone/>
            </a:pPr>
            <a:r>
              <a:rPr lang="en-US" sz="1250" b="1" dirty="0">
                <a:solidFill>
                  <a:srgbClr val="CFE0FF"/>
                </a:solidFill>
              </a:rPr>
              <a:t>Vento forte (≥ 21 KT / rajada)</a:t>
            </a:r>
            <a:endParaRPr lang="en-US" sz="1250" dirty="0"/>
          </a:p>
        </p:txBody>
      </p:sp>
      <p:sp>
        <p:nvSpPr>
          <p:cNvPr id="11" name="Text 9"/>
          <p:cNvSpPr/>
          <p:nvPr/>
        </p:nvSpPr>
        <p:spPr>
          <a:xfrm>
            <a:off x="6263640" y="1554480"/>
            <a:ext cx="2560320" cy="5029200"/>
          </a:xfrm>
          <a:prstGeom prst="rect">
            <a:avLst/>
          </a:prstGeom>
          <a:noFill/>
          <a:ln/>
        </p:spPr>
        <p:txBody>
          <a:bodyPr wrap="square" rtlCol="0" anchor="t"/>
          <a:lstStyle/>
          <a:p>
            <a:pPr marL="0" indent="0" algn="ctr">
              <a:buNone/>
            </a:pPr>
            <a:r>
              <a:rPr lang="en-US" sz="1200" dirty="0">
                <a:solidFill>
                  <a:srgbClr val="FFFFFF"/>
                </a:solidFill>
              </a:rPr>
              <a:t>SBSG   SBPS   SBJA   SBFL   SBNF   SBCT   SBBI</a:t>
            </a:r>
            <a:endParaRPr lang="en-US" sz="1200" dirty="0"/>
          </a:p>
        </p:txBody>
      </p:sp>
      <p:sp>
        <p:nvSpPr>
          <p:cNvPr id="12" name="Text 10"/>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A1C3D"/>
        </a:solidFill>
        <a:effectLst/>
      </p:bgPr>
    </p:bg>
    <p:spTree>
      <p:nvGrpSpPr>
        <p:cNvPr id="1" name=""/>
        <p:cNvGrpSpPr/>
        <p:nvPr/>
      </p:nvGrpSpPr>
      <p:grpSpPr>
        <a:xfrm>
          <a:off x="0" y="0"/>
          <a:ext cx="0" cy="0"/>
          <a:chOff x="0" y="0"/>
          <a:chExt cx="0" cy="0"/>
        </a:xfrm>
      </p:grpSpPr>
      <p:sp>
        <p:nvSpPr>
          <p:cNvPr id="2" name="Text 0"/>
          <p:cNvSpPr/>
          <p:nvPr/>
        </p:nvSpPr>
        <p:spPr>
          <a:xfrm>
            <a:off x="457200" y="228600"/>
            <a:ext cx="8229600" cy="457200"/>
          </a:xfrm>
          <a:prstGeom prst="rect">
            <a:avLst/>
          </a:prstGeom>
          <a:noFill/>
          <a:ln/>
        </p:spPr>
        <p:txBody>
          <a:bodyPr wrap="square" rtlCol="0" anchor="ctr"/>
          <a:lstStyle/>
          <a:p>
            <a:pPr marL="0" indent="0" algn="ctr">
              <a:buNone/>
            </a:pPr>
            <a:r>
              <a:rPr lang="en-US" sz="1800" b="1" dirty="0">
                <a:solidFill>
                  <a:srgbClr val="FFFFFF"/>
                </a:solidFill>
              </a:rPr>
              <a:t>BRIEFING REGIONAL DIÁRIO</a:t>
            </a:r>
            <a:endParaRPr lang="en-US" sz="1800" dirty="0"/>
          </a:p>
        </p:txBody>
      </p:sp>
      <p:pic>
        <p:nvPicPr>
          <p:cNvPr id="3" name="Image 0" descr="preencoded.png"/>
          <p:cNvPicPr>
            <a:picLocks noChangeAspect="1"/>
          </p:cNvPicPr>
          <p:nvPr/>
        </p:nvPicPr>
        <p:blipFill>
          <a:blip r:embed="rId3"/>
          <a:stretch>
            <a:fillRect/>
          </a:stretch>
        </p:blipFill>
        <p:spPr>
          <a:xfrm>
            <a:off x="3657600" y="1188720"/>
            <a:ext cx="5257800" cy="4807575"/>
          </a:xfrm>
          <a:prstGeom prst="rect">
            <a:avLst/>
          </a:prstGeom>
        </p:spPr>
      </p:pic>
      <p:sp>
        <p:nvSpPr>
          <p:cNvPr id="4" name="Text 1"/>
          <p:cNvSpPr/>
          <p:nvPr/>
        </p:nvSpPr>
        <p:spPr>
          <a:xfrm>
            <a:off x="320040" y="1188720"/>
            <a:ext cx="2926080" cy="365760"/>
          </a:xfrm>
          <a:prstGeom prst="rect">
            <a:avLst/>
          </a:prstGeom>
          <a:noFill/>
          <a:ln/>
        </p:spPr>
        <p:txBody>
          <a:bodyPr wrap="square" rtlCol="0" anchor="ctr"/>
          <a:lstStyle/>
          <a:p>
            <a:pPr marL="0" indent="0">
              <a:buNone/>
            </a:pPr>
            <a:r>
              <a:rPr lang="en-US" sz="1300" b="1" dirty="0">
                <a:solidFill>
                  <a:srgbClr val="FFD7D7"/>
                </a:solidFill>
              </a:rPr>
              <a:t>RESTRIÇÕES · METAR 05/11 12:09 UTC</a:t>
            </a:r>
            <a:endParaRPr lang="en-US" sz="1300" dirty="0"/>
          </a:p>
        </p:txBody>
      </p:sp>
      <p:sp>
        <p:nvSpPr>
          <p:cNvPr id="5" name="Text 2"/>
          <p:cNvSpPr/>
          <p:nvPr/>
        </p:nvSpPr>
        <p:spPr>
          <a:xfrm>
            <a:off x="320040" y="1691640"/>
            <a:ext cx="2971800" cy="3017520"/>
          </a:xfrm>
          <a:prstGeom prst="rect">
            <a:avLst/>
          </a:prstGeom>
          <a:noFill/>
          <a:ln/>
        </p:spPr>
        <p:txBody>
          <a:bodyPr wrap="square" rtlCol="0" anchor="t"/>
          <a:lstStyle/>
          <a:p>
            <a:pPr marL="0" indent="0" algn="l">
              <a:lnSpc>
                <a:spcPct val="110000"/>
              </a:lnSpc>
              <a:buNone/>
            </a:pPr>
            <a:r>
              <a:rPr lang="en-US" sz="1200" b="1" dirty="0">
                <a:solidFill>
                  <a:srgbClr val="9FD0FF"/>
                </a:solidFill>
              </a:rPr>
              <a:t>1 - Restrições de teto: </a:t>
            </a:r>
            <a:r>
              <a:rPr lang="en-US" sz="1200" dirty="0">
                <a:solidFill>
                  <a:srgbClr val="FFFFFF"/>
                </a:solidFill>
              </a:rPr>
              <a:t>SBCT</a:t>
            </a:r>
            <a:endParaRPr lang="en-US" sz="1200" dirty="0"/>
          </a:p>
          <a:p>
            <a:pPr marL="0" indent="0" algn="l">
              <a:lnSpc>
                <a:spcPct val="110000"/>
              </a:lnSpc>
              <a:buNone/>
            </a:pPr>
            <a:r>
              <a:rPr lang="en-US" sz="1200" b="1" dirty="0">
                <a:solidFill>
                  <a:srgbClr val="9FD0FF"/>
                </a:solidFill>
              </a:rPr>
              <a:t>2 - Restrições de visibilidade: </a:t>
            </a:r>
            <a:r>
              <a:rPr lang="en-US" sz="1200" dirty="0">
                <a:solidFill>
                  <a:srgbClr val="FFFFFF"/>
                </a:solidFill>
              </a:rPr>
              <a:t>Não houve.</a:t>
            </a:r>
            <a:endParaRPr lang="en-US" sz="1200" dirty="0"/>
          </a:p>
          <a:p>
            <a:pPr marL="0" indent="0" algn="l">
              <a:lnSpc>
                <a:spcPct val="110000"/>
              </a:lnSpc>
              <a:buNone/>
            </a:pPr>
            <a:r>
              <a:rPr lang="en-US" sz="1200" b="1" dirty="0">
                <a:solidFill>
                  <a:srgbClr val="9FD0FF"/>
                </a:solidFill>
              </a:rPr>
              <a:t>3 - Restrições de teto/visibilidade: </a:t>
            </a:r>
            <a:r>
              <a:rPr lang="en-US" sz="1200" dirty="0">
                <a:solidFill>
                  <a:srgbClr val="FFFFFF"/>
                </a:solidFill>
              </a:rPr>
              <a:t>Não houve.</a:t>
            </a:r>
            <a:endParaRPr lang="en-US" sz="1200" dirty="0"/>
          </a:p>
        </p:txBody>
      </p:sp>
      <p:graphicFrame>
        <p:nvGraphicFramePr>
          <p:cNvPr id="6" name="Table 0"/>
          <p:cNvGraphicFramePr>
            <a:graphicFrameLocks noGrp="1"/>
          </p:cNvGraphicFramePr>
          <p:nvPr>
            <p:extLst>
              <p:ext uri="{D42A27DB-BD31-4B8C-83A1-F6EECF244321}">
                <p14:modId xmlns:p14="http://schemas.microsoft.com/office/powerpoint/2010/main" val="1579011935"/>
              </p:ext>
            </p:extLst>
          </p:nvPr>
        </p:nvGraphicFramePr>
        <p:xfrm>
          <a:off x="320040" y="4800600"/>
          <a:ext cx="3108960" cy="883920"/>
        </p:xfrm>
        <a:graphic>
          <a:graphicData uri="http://schemas.openxmlformats.org/drawingml/2006/table">
            <a:tbl>
              <a:tblPr/>
              <a:tblGrid>
                <a:gridCol w="237744">
                  <a:extLst>
                    <a:ext uri="{9D8B030D-6E8A-4147-A177-3AD203B41FA5}">
                      <a16:colId xmlns:a16="http://schemas.microsoft.com/office/drawing/2014/main" val="20000"/>
                    </a:ext>
                  </a:extLst>
                </a:gridCol>
                <a:gridCol w="841248">
                  <a:extLst>
                    <a:ext uri="{9D8B030D-6E8A-4147-A177-3AD203B41FA5}">
                      <a16:colId xmlns:a16="http://schemas.microsoft.com/office/drawing/2014/main" val="20001"/>
                    </a:ext>
                  </a:extLst>
                </a:gridCol>
                <a:gridCol w="2029968">
                  <a:extLst>
                    <a:ext uri="{9D8B030D-6E8A-4147-A177-3AD203B41FA5}">
                      <a16:colId xmlns:a16="http://schemas.microsoft.com/office/drawing/2014/main" val="20002"/>
                    </a:ext>
                  </a:extLst>
                </a:gridCol>
              </a:tblGrid>
              <a:tr h="0">
                <a:tc>
                  <a:txBody>
                    <a:bodyPr/>
                    <a:lstStyle/>
                    <a:p>
                      <a:pPr marL="0" indent="0">
                        <a:buNone/>
                      </a:pP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00B050"/>
                    </a:solidFill>
                  </a:tcPr>
                </a:tc>
                <a:tc>
                  <a:txBody>
                    <a:bodyPr/>
                    <a:lstStyle/>
                    <a:p>
                      <a:pPr marL="0" indent="0">
                        <a:buNone/>
                      </a:pPr>
                      <a:r>
                        <a:rPr lang="en-US" sz="1000" b="1" dirty="0">
                          <a:solidFill>
                            <a:srgbClr val="111111"/>
                          </a:solidFill>
                        </a:rPr>
                        <a:t>VFR</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marL="0" indent="0">
                        <a:buNone/>
                      </a:pPr>
                      <a:r>
                        <a:rPr lang="en-US" sz="1000" dirty="0">
                          <a:solidFill>
                            <a:srgbClr val="111111"/>
                          </a:solidFill>
                        </a:rPr>
                        <a:t>Vis ≥ 5.000 m e Teto ≥ 1.500 ft</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0">
                <a:tc>
                  <a:txBody>
                    <a:bodyPr/>
                    <a:lstStyle/>
                    <a:p>
                      <a:pPr marL="0" indent="0">
                        <a:buNone/>
                      </a:pP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00"/>
                    </a:solidFill>
                  </a:tcPr>
                </a:tc>
                <a:tc>
                  <a:txBody>
                    <a:bodyPr/>
                    <a:lstStyle/>
                    <a:p>
                      <a:pPr marL="0" indent="0">
                        <a:buNone/>
                      </a:pPr>
                      <a:r>
                        <a:rPr lang="en-US" sz="1000" b="1" dirty="0">
                          <a:solidFill>
                            <a:srgbClr val="111111"/>
                          </a:solidFill>
                        </a:rPr>
                        <a:t>IFR</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marL="0" indent="0">
                        <a:buNone/>
                      </a:pPr>
                      <a:r>
                        <a:rPr lang="en-US" sz="1000" dirty="0">
                          <a:solidFill>
                            <a:srgbClr val="111111"/>
                          </a:solidFill>
                        </a:rPr>
                        <a:t>Vis 1.500–5.000 m ou Teto 600–1.500 ft</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0">
                <a:tc>
                  <a:txBody>
                    <a:bodyPr/>
                    <a:lstStyle/>
                    <a:p>
                      <a:pPr marL="0" indent="0">
                        <a:buNone/>
                      </a:pP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0000"/>
                    </a:solidFill>
                  </a:tcPr>
                </a:tc>
                <a:tc>
                  <a:txBody>
                    <a:bodyPr/>
                    <a:lstStyle/>
                    <a:p>
                      <a:pPr marL="0" indent="0">
                        <a:buNone/>
                      </a:pPr>
                      <a:r>
                        <a:rPr lang="en-US" sz="1000" b="1" dirty="0">
                          <a:solidFill>
                            <a:srgbClr val="111111"/>
                          </a:solidFill>
                        </a:rPr>
                        <a:t>ABX MIN</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marL="0" indent="0">
                        <a:buNone/>
                      </a:pPr>
                      <a:r>
                        <a:rPr lang="en-US" sz="1000" dirty="0">
                          <a:solidFill>
                            <a:srgbClr val="111111"/>
                          </a:solidFill>
                        </a:rPr>
                        <a:t>Vis &lt; 1.500 m ou Teto &lt; 600 ft</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bl>
          </a:graphicData>
        </a:graphic>
      </p:graphicFrame>
      <p:sp>
        <p:nvSpPr>
          <p:cNvPr id="7" name="Text 3"/>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336956" y="205740"/>
            <a:ext cx="8470087" cy="6377940"/>
          </a:xfrm>
          <a:prstGeom prst="rect">
            <a:avLst/>
          </a:prstGeom>
        </p:spPr>
      </p:pic>
      <p:sp>
        <p:nvSpPr>
          <p:cNvPr id="3" name="Text 0"/>
          <p:cNvSpPr/>
          <p:nvPr/>
        </p:nvSpPr>
        <p:spPr>
          <a:xfrm>
            <a:off x="548640" y="342900"/>
            <a:ext cx="2173986"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Satélite — América do Sul</a:t>
            </a:r>
            <a:endParaRPr lang="en-US" sz="900" dirty="0"/>
          </a:p>
        </p:txBody>
      </p:sp>
      <p:sp>
        <p:nvSpPr>
          <p:cNvPr id="4" name="Shape 1"/>
          <p:cNvSpPr/>
          <p:nvPr/>
        </p:nvSpPr>
        <p:spPr>
          <a:xfrm>
            <a:off x="182880" y="5797296"/>
            <a:ext cx="1691640" cy="603504"/>
          </a:xfrm>
          <a:prstGeom prst="roundRect">
            <a:avLst>
              <a:gd name="adj" fmla="val 7576"/>
            </a:avLst>
          </a:prstGeom>
          <a:solidFill>
            <a:srgbClr val="000000">
              <a:alpha val="55000"/>
            </a:srgbClr>
          </a:solidFill>
          <a:ln/>
        </p:spPr>
      </p:sp>
      <p:sp>
        <p:nvSpPr>
          <p:cNvPr id="5" name="Text 2"/>
          <p:cNvSpPr/>
          <p:nvPr/>
        </p:nvSpPr>
        <p:spPr>
          <a:xfrm>
            <a:off x="246888" y="5824728"/>
            <a:ext cx="1563624" cy="201168"/>
          </a:xfrm>
          <a:prstGeom prst="rect">
            <a:avLst/>
          </a:prstGeom>
          <a:noFill/>
          <a:ln/>
        </p:spPr>
        <p:txBody>
          <a:bodyPr wrap="square" rtlCol="0" anchor="ctr"/>
          <a:lstStyle/>
          <a:p>
            <a:pPr marL="0" indent="0" algn="l">
              <a:buNone/>
            </a:pPr>
            <a:r>
              <a:rPr lang="en-US" sz="800" b="1" dirty="0">
                <a:solidFill>
                  <a:srgbClr val="EAF1FB"/>
                </a:solidFill>
              </a:rPr>
              <a:t>Realçada · topo (°C) aprox.</a:t>
            </a:r>
            <a:endParaRPr lang="en-US" sz="800" dirty="0"/>
          </a:p>
        </p:txBody>
      </p:sp>
      <p:sp>
        <p:nvSpPr>
          <p:cNvPr id="6" name="Shape 3"/>
          <p:cNvSpPr/>
          <p:nvPr/>
        </p:nvSpPr>
        <p:spPr>
          <a:xfrm>
            <a:off x="265176" y="6025896"/>
            <a:ext cx="67285" cy="91440"/>
          </a:xfrm>
          <a:prstGeom prst="rect">
            <a:avLst/>
          </a:prstGeom>
          <a:solidFill>
            <a:srgbClr val="FAA813"/>
          </a:solidFill>
          <a:ln/>
        </p:spPr>
      </p:sp>
      <p:sp>
        <p:nvSpPr>
          <p:cNvPr id="7" name="Shape 4"/>
          <p:cNvSpPr/>
          <p:nvPr/>
        </p:nvSpPr>
        <p:spPr>
          <a:xfrm>
            <a:off x="328803" y="6025896"/>
            <a:ext cx="67285" cy="91440"/>
          </a:xfrm>
          <a:prstGeom prst="rect">
            <a:avLst/>
          </a:prstGeom>
          <a:solidFill>
            <a:srgbClr val="FBB610"/>
          </a:solidFill>
          <a:ln/>
        </p:spPr>
      </p:sp>
      <p:sp>
        <p:nvSpPr>
          <p:cNvPr id="8" name="Shape 5"/>
          <p:cNvSpPr/>
          <p:nvPr/>
        </p:nvSpPr>
        <p:spPr>
          <a:xfrm>
            <a:off x="392430" y="6025896"/>
            <a:ext cx="67285" cy="91440"/>
          </a:xfrm>
          <a:prstGeom prst="rect">
            <a:avLst/>
          </a:prstGeom>
          <a:solidFill>
            <a:srgbClr val="FCC40D"/>
          </a:solidFill>
          <a:ln/>
        </p:spPr>
      </p:sp>
      <p:sp>
        <p:nvSpPr>
          <p:cNvPr id="9" name="Shape 6"/>
          <p:cNvSpPr/>
          <p:nvPr/>
        </p:nvSpPr>
        <p:spPr>
          <a:xfrm>
            <a:off x="456057" y="6025896"/>
            <a:ext cx="67285" cy="91440"/>
          </a:xfrm>
          <a:prstGeom prst="rect">
            <a:avLst/>
          </a:prstGeom>
          <a:solidFill>
            <a:srgbClr val="FDD20A"/>
          </a:solidFill>
          <a:ln/>
        </p:spPr>
      </p:sp>
      <p:sp>
        <p:nvSpPr>
          <p:cNvPr id="10" name="Shape 7"/>
          <p:cNvSpPr/>
          <p:nvPr/>
        </p:nvSpPr>
        <p:spPr>
          <a:xfrm>
            <a:off x="519684" y="6025896"/>
            <a:ext cx="67285" cy="91440"/>
          </a:xfrm>
          <a:prstGeom prst="rect">
            <a:avLst/>
          </a:prstGeom>
          <a:solidFill>
            <a:srgbClr val="FDE007"/>
          </a:solidFill>
          <a:ln/>
        </p:spPr>
      </p:sp>
      <p:sp>
        <p:nvSpPr>
          <p:cNvPr id="11" name="Shape 8"/>
          <p:cNvSpPr/>
          <p:nvPr/>
        </p:nvSpPr>
        <p:spPr>
          <a:xfrm>
            <a:off x="583311" y="6025896"/>
            <a:ext cx="67285" cy="91440"/>
          </a:xfrm>
          <a:prstGeom prst="rect">
            <a:avLst/>
          </a:prstGeom>
          <a:solidFill>
            <a:srgbClr val="FEEE04"/>
          </a:solidFill>
          <a:ln/>
        </p:spPr>
      </p:sp>
      <p:sp>
        <p:nvSpPr>
          <p:cNvPr id="12" name="Shape 9"/>
          <p:cNvSpPr/>
          <p:nvPr/>
        </p:nvSpPr>
        <p:spPr>
          <a:xfrm>
            <a:off x="646938" y="6025896"/>
            <a:ext cx="67285" cy="91440"/>
          </a:xfrm>
          <a:prstGeom prst="rect">
            <a:avLst/>
          </a:prstGeom>
          <a:solidFill>
            <a:srgbClr val="FFFC01"/>
          </a:solidFill>
          <a:ln/>
        </p:spPr>
      </p:sp>
      <p:sp>
        <p:nvSpPr>
          <p:cNvPr id="13" name="Shape 10"/>
          <p:cNvSpPr/>
          <p:nvPr/>
        </p:nvSpPr>
        <p:spPr>
          <a:xfrm>
            <a:off x="710565" y="6025896"/>
            <a:ext cx="67285" cy="91440"/>
          </a:xfrm>
          <a:prstGeom prst="rect">
            <a:avLst/>
          </a:prstGeom>
          <a:solidFill>
            <a:srgbClr val="D6F629"/>
          </a:solidFill>
          <a:ln/>
        </p:spPr>
      </p:sp>
      <p:sp>
        <p:nvSpPr>
          <p:cNvPr id="14" name="Shape 11"/>
          <p:cNvSpPr/>
          <p:nvPr/>
        </p:nvSpPr>
        <p:spPr>
          <a:xfrm>
            <a:off x="774192" y="6025896"/>
            <a:ext cx="67285" cy="91440"/>
          </a:xfrm>
          <a:prstGeom prst="rect">
            <a:avLst/>
          </a:prstGeom>
          <a:solidFill>
            <a:srgbClr val="A2EB5D"/>
          </a:solidFill>
          <a:ln/>
        </p:spPr>
      </p:sp>
      <p:sp>
        <p:nvSpPr>
          <p:cNvPr id="15" name="Shape 12"/>
          <p:cNvSpPr/>
          <p:nvPr/>
        </p:nvSpPr>
        <p:spPr>
          <a:xfrm>
            <a:off x="837819" y="6025896"/>
            <a:ext cx="67285" cy="91440"/>
          </a:xfrm>
          <a:prstGeom prst="rect">
            <a:avLst/>
          </a:prstGeom>
          <a:solidFill>
            <a:srgbClr val="73E18C"/>
          </a:solidFill>
          <a:ln/>
        </p:spPr>
      </p:sp>
      <p:sp>
        <p:nvSpPr>
          <p:cNvPr id="16" name="Shape 13"/>
          <p:cNvSpPr/>
          <p:nvPr/>
        </p:nvSpPr>
        <p:spPr>
          <a:xfrm>
            <a:off x="901446" y="6025896"/>
            <a:ext cx="67285" cy="91440"/>
          </a:xfrm>
          <a:prstGeom prst="rect">
            <a:avLst/>
          </a:prstGeom>
          <a:solidFill>
            <a:srgbClr val="4BD9B4"/>
          </a:solidFill>
          <a:ln/>
        </p:spPr>
      </p:sp>
      <p:sp>
        <p:nvSpPr>
          <p:cNvPr id="17" name="Shape 14"/>
          <p:cNvSpPr/>
          <p:nvPr/>
        </p:nvSpPr>
        <p:spPr>
          <a:xfrm>
            <a:off x="965073" y="6025896"/>
            <a:ext cx="67285" cy="91440"/>
          </a:xfrm>
          <a:prstGeom prst="rect">
            <a:avLst/>
          </a:prstGeom>
          <a:solidFill>
            <a:srgbClr val="2ACCD5"/>
          </a:solidFill>
          <a:ln/>
        </p:spPr>
      </p:sp>
      <p:sp>
        <p:nvSpPr>
          <p:cNvPr id="18" name="Shape 15"/>
          <p:cNvSpPr/>
          <p:nvPr/>
        </p:nvSpPr>
        <p:spPr>
          <a:xfrm>
            <a:off x="1028700" y="6025896"/>
            <a:ext cx="67285" cy="91440"/>
          </a:xfrm>
          <a:prstGeom prst="rect">
            <a:avLst/>
          </a:prstGeom>
          <a:solidFill>
            <a:srgbClr val="11BCEE"/>
          </a:solidFill>
          <a:ln/>
        </p:spPr>
      </p:sp>
      <p:sp>
        <p:nvSpPr>
          <p:cNvPr id="19" name="Shape 16"/>
          <p:cNvSpPr/>
          <p:nvPr/>
        </p:nvSpPr>
        <p:spPr>
          <a:xfrm>
            <a:off x="1092327" y="6025896"/>
            <a:ext cx="67285" cy="91440"/>
          </a:xfrm>
          <a:prstGeom prst="rect">
            <a:avLst/>
          </a:prstGeom>
          <a:solidFill>
            <a:srgbClr val="00A7FF"/>
          </a:solidFill>
          <a:ln/>
        </p:spPr>
      </p:sp>
      <p:sp>
        <p:nvSpPr>
          <p:cNvPr id="20" name="Shape 17"/>
          <p:cNvSpPr/>
          <p:nvPr/>
        </p:nvSpPr>
        <p:spPr>
          <a:xfrm>
            <a:off x="1155954" y="6025896"/>
            <a:ext cx="67285" cy="91440"/>
          </a:xfrm>
          <a:prstGeom prst="rect">
            <a:avLst/>
          </a:prstGeom>
          <a:solidFill>
            <a:srgbClr val="008AFF"/>
          </a:solidFill>
          <a:ln/>
        </p:spPr>
      </p:sp>
      <p:sp>
        <p:nvSpPr>
          <p:cNvPr id="21" name="Shape 18"/>
          <p:cNvSpPr/>
          <p:nvPr/>
        </p:nvSpPr>
        <p:spPr>
          <a:xfrm>
            <a:off x="1219581" y="6025896"/>
            <a:ext cx="67285" cy="91440"/>
          </a:xfrm>
          <a:prstGeom prst="rect">
            <a:avLst/>
          </a:prstGeom>
          <a:solidFill>
            <a:srgbClr val="006DFF"/>
          </a:solidFill>
          <a:ln/>
        </p:spPr>
      </p:sp>
      <p:sp>
        <p:nvSpPr>
          <p:cNvPr id="22" name="Shape 19"/>
          <p:cNvSpPr/>
          <p:nvPr/>
        </p:nvSpPr>
        <p:spPr>
          <a:xfrm>
            <a:off x="1283208" y="6025896"/>
            <a:ext cx="67285" cy="91440"/>
          </a:xfrm>
          <a:prstGeom prst="rect">
            <a:avLst/>
          </a:prstGeom>
          <a:solidFill>
            <a:srgbClr val="004FFF"/>
          </a:solidFill>
          <a:ln/>
        </p:spPr>
      </p:sp>
      <p:sp>
        <p:nvSpPr>
          <p:cNvPr id="23" name="Shape 20"/>
          <p:cNvSpPr/>
          <p:nvPr/>
        </p:nvSpPr>
        <p:spPr>
          <a:xfrm>
            <a:off x="1346835" y="6025896"/>
            <a:ext cx="67285" cy="91440"/>
          </a:xfrm>
          <a:prstGeom prst="rect">
            <a:avLst/>
          </a:prstGeom>
          <a:solidFill>
            <a:srgbClr val="002BFF"/>
          </a:solidFill>
          <a:ln/>
        </p:spPr>
      </p:sp>
      <p:sp>
        <p:nvSpPr>
          <p:cNvPr id="24" name="Shape 21"/>
          <p:cNvSpPr/>
          <p:nvPr/>
        </p:nvSpPr>
        <p:spPr>
          <a:xfrm>
            <a:off x="1410462" y="6025896"/>
            <a:ext cx="67285" cy="91440"/>
          </a:xfrm>
          <a:prstGeom prst="rect">
            <a:avLst/>
          </a:prstGeom>
          <a:solidFill>
            <a:srgbClr val="0008FF"/>
          </a:solidFill>
          <a:ln/>
        </p:spPr>
      </p:sp>
      <p:sp>
        <p:nvSpPr>
          <p:cNvPr id="25" name="Shape 22"/>
          <p:cNvSpPr/>
          <p:nvPr/>
        </p:nvSpPr>
        <p:spPr>
          <a:xfrm>
            <a:off x="1474089" y="6025896"/>
            <a:ext cx="67285" cy="91440"/>
          </a:xfrm>
          <a:prstGeom prst="rect">
            <a:avLst/>
          </a:prstGeom>
          <a:solidFill>
            <a:srgbClr val="5633EC"/>
          </a:solidFill>
          <a:ln/>
        </p:spPr>
      </p:sp>
      <p:sp>
        <p:nvSpPr>
          <p:cNvPr id="26" name="Shape 23"/>
          <p:cNvSpPr/>
          <p:nvPr/>
        </p:nvSpPr>
        <p:spPr>
          <a:xfrm>
            <a:off x="1537716" y="6025896"/>
            <a:ext cx="67285" cy="91440"/>
          </a:xfrm>
          <a:prstGeom prst="rect">
            <a:avLst/>
          </a:prstGeom>
          <a:solidFill>
            <a:srgbClr val="AF65D6"/>
          </a:solidFill>
          <a:ln/>
        </p:spPr>
      </p:sp>
      <p:sp>
        <p:nvSpPr>
          <p:cNvPr id="27" name="Shape 24"/>
          <p:cNvSpPr/>
          <p:nvPr/>
        </p:nvSpPr>
        <p:spPr>
          <a:xfrm>
            <a:off x="1601343" y="6025896"/>
            <a:ext cx="67285" cy="91440"/>
          </a:xfrm>
          <a:prstGeom prst="rect">
            <a:avLst/>
          </a:prstGeom>
          <a:solidFill>
            <a:srgbClr val="F88DC2"/>
          </a:solidFill>
          <a:ln/>
        </p:spPr>
      </p:sp>
      <p:sp>
        <p:nvSpPr>
          <p:cNvPr id="28" name="Shape 25"/>
          <p:cNvSpPr/>
          <p:nvPr/>
        </p:nvSpPr>
        <p:spPr>
          <a:xfrm>
            <a:off x="1664970" y="6025896"/>
            <a:ext cx="67285" cy="91440"/>
          </a:xfrm>
          <a:prstGeom prst="rect">
            <a:avLst/>
          </a:prstGeom>
          <a:solidFill>
            <a:srgbClr val="FF6280"/>
          </a:solidFill>
          <a:ln/>
        </p:spPr>
      </p:sp>
      <p:sp>
        <p:nvSpPr>
          <p:cNvPr id="29" name="Shape 26"/>
          <p:cNvSpPr/>
          <p:nvPr/>
        </p:nvSpPr>
        <p:spPr>
          <a:xfrm>
            <a:off x="1728597" y="6025896"/>
            <a:ext cx="67285" cy="91440"/>
          </a:xfrm>
          <a:prstGeom prst="rect">
            <a:avLst/>
          </a:prstGeom>
          <a:solidFill>
            <a:srgbClr val="FF2E38"/>
          </a:solidFill>
          <a:ln/>
        </p:spPr>
      </p:sp>
      <p:sp>
        <p:nvSpPr>
          <p:cNvPr id="30" name="Text 27"/>
          <p:cNvSpPr/>
          <p:nvPr/>
        </p:nvSpPr>
        <p:spPr>
          <a:xfrm>
            <a:off x="265176" y="6126480"/>
            <a:ext cx="310896" cy="118872"/>
          </a:xfrm>
          <a:prstGeom prst="rect">
            <a:avLst/>
          </a:prstGeom>
          <a:noFill/>
          <a:ln/>
        </p:spPr>
        <p:txBody>
          <a:bodyPr wrap="square" lIns="0" tIns="0" rIns="0" bIns="0" rtlCol="0" anchor="ctr"/>
          <a:lstStyle/>
          <a:p>
            <a:pPr marL="0" indent="0" algn="l">
              <a:buNone/>
            </a:pPr>
            <a:r>
              <a:rPr lang="en-US" sz="600" dirty="0">
                <a:solidFill>
                  <a:srgbClr val="DBE7F8"/>
                </a:solidFill>
              </a:rPr>
              <a:t>−30</a:t>
            </a:r>
            <a:endParaRPr lang="en-US" sz="600" dirty="0"/>
          </a:p>
        </p:txBody>
      </p:sp>
      <p:sp>
        <p:nvSpPr>
          <p:cNvPr id="31" name="Text 28"/>
          <p:cNvSpPr/>
          <p:nvPr/>
        </p:nvSpPr>
        <p:spPr>
          <a:xfrm>
            <a:off x="537301" y="6126480"/>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−44</a:t>
            </a:r>
            <a:endParaRPr lang="en-US" sz="600" dirty="0"/>
          </a:p>
        </p:txBody>
      </p:sp>
      <p:sp>
        <p:nvSpPr>
          <p:cNvPr id="32" name="Text 29"/>
          <p:cNvSpPr/>
          <p:nvPr/>
        </p:nvSpPr>
        <p:spPr>
          <a:xfrm>
            <a:off x="903793" y="6126480"/>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−56</a:t>
            </a:r>
            <a:endParaRPr lang="en-US" sz="600" dirty="0"/>
          </a:p>
        </p:txBody>
      </p:sp>
      <p:sp>
        <p:nvSpPr>
          <p:cNvPr id="33" name="Text 30"/>
          <p:cNvSpPr/>
          <p:nvPr/>
        </p:nvSpPr>
        <p:spPr>
          <a:xfrm>
            <a:off x="1331366" y="6126480"/>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−70</a:t>
            </a:r>
            <a:endParaRPr lang="en-US" sz="600" dirty="0"/>
          </a:p>
        </p:txBody>
      </p:sp>
      <p:sp>
        <p:nvSpPr>
          <p:cNvPr id="34" name="Text 31"/>
          <p:cNvSpPr/>
          <p:nvPr/>
        </p:nvSpPr>
        <p:spPr>
          <a:xfrm>
            <a:off x="1481328" y="6126480"/>
            <a:ext cx="310896" cy="118872"/>
          </a:xfrm>
          <a:prstGeom prst="rect">
            <a:avLst/>
          </a:prstGeom>
          <a:noFill/>
          <a:ln/>
        </p:spPr>
        <p:txBody>
          <a:bodyPr wrap="square" lIns="0" tIns="0" rIns="0" bIns="0" rtlCol="0" anchor="ctr"/>
          <a:lstStyle/>
          <a:p>
            <a:pPr marL="0" indent="0" algn="r">
              <a:buNone/>
            </a:pPr>
            <a:r>
              <a:rPr lang="en-US" sz="600" dirty="0">
                <a:solidFill>
                  <a:srgbClr val="DBE7F8"/>
                </a:solidFill>
              </a:rPr>
              <a:t>−80</a:t>
            </a:r>
            <a:endParaRPr lang="en-US" sz="600" dirty="0"/>
          </a:p>
        </p:txBody>
      </p:sp>
      <p:sp>
        <p:nvSpPr>
          <p:cNvPr id="35" name="Text 32"/>
          <p:cNvSpPr/>
          <p:nvPr/>
        </p:nvSpPr>
        <p:spPr>
          <a:xfrm>
            <a:off x="246888" y="6254496"/>
            <a:ext cx="1563624" cy="118872"/>
          </a:xfrm>
          <a:prstGeom prst="rect">
            <a:avLst/>
          </a:prstGeom>
          <a:noFill/>
          <a:ln/>
        </p:spPr>
        <p:txBody>
          <a:bodyPr wrap="square" rtlCol="0" anchor="ctr"/>
          <a:lstStyle/>
          <a:p>
            <a:pPr marL="0" indent="0" algn="l">
              <a:buNone/>
            </a:pPr>
            <a:r>
              <a:rPr lang="en-US" sz="650" dirty="0">
                <a:solidFill>
                  <a:srgbClr val="DBE7F8"/>
                </a:solidFill>
              </a:rPr>
              <a:t>Cinza = nuvem quente/superfície</a:t>
            </a:r>
            <a:endParaRPr lang="en-US" sz="650" dirty="0"/>
          </a:p>
        </p:txBody>
      </p:sp>
      <p:sp>
        <p:nvSpPr>
          <p:cNvPr id="36" name="Text 33"/>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571957"/>
            <a:ext cx="8961120" cy="5645506"/>
          </a:xfrm>
          <a:prstGeom prst="rect">
            <a:avLst/>
          </a:prstGeom>
        </p:spPr>
      </p:pic>
      <p:sp>
        <p:nvSpPr>
          <p:cNvPr id="3" name="Text 0"/>
          <p:cNvSpPr/>
          <p:nvPr/>
        </p:nvSpPr>
        <p:spPr>
          <a:xfrm>
            <a:off x="548640" y="342900"/>
            <a:ext cx="1392174"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DEA - 12:08 UTC</a:t>
            </a:r>
            <a:endParaRPr lang="en-US" sz="900" dirty="0"/>
          </a:p>
        </p:txBody>
      </p:sp>
      <p:sp>
        <p:nvSpPr>
          <p:cNvPr id="4" name="Shape 1"/>
          <p:cNvSpPr/>
          <p:nvPr/>
        </p:nvSpPr>
        <p:spPr>
          <a:xfrm>
            <a:off x="8229600" y="4846320"/>
            <a:ext cx="146304" cy="146304"/>
          </a:xfrm>
          <a:prstGeom prst="ellipse">
            <a:avLst/>
          </a:prstGeom>
          <a:solidFill>
            <a:srgbClr val="FF2020"/>
          </a:solidFill>
          <a:ln/>
        </p:spPr>
      </p:sp>
      <p:sp>
        <p:nvSpPr>
          <p:cNvPr id="5" name="Text 2"/>
          <p:cNvSpPr/>
          <p:nvPr/>
        </p:nvSpPr>
        <p:spPr>
          <a:xfrm>
            <a:off x="7498080" y="4809744"/>
            <a:ext cx="713232" cy="274320"/>
          </a:xfrm>
          <a:prstGeom prst="rect">
            <a:avLst/>
          </a:prstGeom>
          <a:noFill/>
          <a:ln/>
        </p:spPr>
        <p:txBody>
          <a:bodyPr wrap="square" rtlCol="0" anchor="ctr"/>
          <a:lstStyle/>
          <a:p>
            <a:pPr marL="0" indent="0" algn="r">
              <a:buNone/>
            </a:pPr>
            <a:r>
              <a:rPr lang="en-US" sz="1000" dirty="0">
                <a:solidFill>
                  <a:srgbClr val="FFFFFF"/>
                </a:solidFill>
              </a:rPr>
              <a:t>0–15 min</a:t>
            </a:r>
            <a:endParaRPr lang="en-US" sz="1000" dirty="0"/>
          </a:p>
        </p:txBody>
      </p:sp>
      <p:sp>
        <p:nvSpPr>
          <p:cNvPr id="6" name="Shape 3"/>
          <p:cNvSpPr/>
          <p:nvPr/>
        </p:nvSpPr>
        <p:spPr>
          <a:xfrm>
            <a:off x="8229600" y="5230368"/>
            <a:ext cx="146304" cy="146304"/>
          </a:xfrm>
          <a:prstGeom prst="ellipse">
            <a:avLst/>
          </a:prstGeom>
          <a:solidFill>
            <a:srgbClr val="FFB000"/>
          </a:solidFill>
          <a:ln/>
        </p:spPr>
      </p:sp>
      <p:sp>
        <p:nvSpPr>
          <p:cNvPr id="7" name="Text 4"/>
          <p:cNvSpPr/>
          <p:nvPr/>
        </p:nvSpPr>
        <p:spPr>
          <a:xfrm>
            <a:off x="7498080" y="5193792"/>
            <a:ext cx="713232" cy="274320"/>
          </a:xfrm>
          <a:prstGeom prst="rect">
            <a:avLst/>
          </a:prstGeom>
          <a:noFill/>
          <a:ln/>
        </p:spPr>
        <p:txBody>
          <a:bodyPr wrap="square" rtlCol="0" anchor="ctr"/>
          <a:lstStyle/>
          <a:p>
            <a:pPr marL="0" indent="0" algn="r">
              <a:buNone/>
            </a:pPr>
            <a:r>
              <a:rPr lang="en-US" sz="1000" dirty="0">
                <a:solidFill>
                  <a:srgbClr val="FFFFFF"/>
                </a:solidFill>
              </a:rPr>
              <a:t>15–30 min</a:t>
            </a:r>
            <a:endParaRPr lang="en-US" sz="1000" dirty="0"/>
          </a:p>
        </p:txBody>
      </p:sp>
      <p:sp>
        <p:nvSpPr>
          <p:cNvPr id="8" name="Shape 5"/>
          <p:cNvSpPr/>
          <p:nvPr/>
        </p:nvSpPr>
        <p:spPr>
          <a:xfrm>
            <a:off x="8229600" y="5614416"/>
            <a:ext cx="146304" cy="146304"/>
          </a:xfrm>
          <a:prstGeom prst="ellipse">
            <a:avLst/>
          </a:prstGeom>
          <a:solidFill>
            <a:srgbClr val="00C040"/>
          </a:solidFill>
          <a:ln/>
        </p:spPr>
      </p:sp>
      <p:sp>
        <p:nvSpPr>
          <p:cNvPr id="9" name="Text 6"/>
          <p:cNvSpPr/>
          <p:nvPr/>
        </p:nvSpPr>
        <p:spPr>
          <a:xfrm>
            <a:off x="7498080" y="5577840"/>
            <a:ext cx="713232" cy="274320"/>
          </a:xfrm>
          <a:prstGeom prst="rect">
            <a:avLst/>
          </a:prstGeom>
          <a:noFill/>
          <a:ln/>
        </p:spPr>
        <p:txBody>
          <a:bodyPr wrap="square" rtlCol="0" anchor="ctr"/>
          <a:lstStyle/>
          <a:p>
            <a:pPr marL="0" indent="0" algn="r">
              <a:buNone/>
            </a:pPr>
            <a:r>
              <a:rPr lang="en-US" sz="1000" dirty="0">
                <a:solidFill>
                  <a:srgbClr val="FFFFFF"/>
                </a:solidFill>
              </a:rPr>
              <a:t>30–45 min</a:t>
            </a:r>
            <a:endParaRPr lang="en-US" sz="1000" dirty="0"/>
          </a:p>
        </p:txBody>
      </p:sp>
      <p:sp>
        <p:nvSpPr>
          <p:cNvPr id="10" name="Shape 7"/>
          <p:cNvSpPr/>
          <p:nvPr/>
        </p:nvSpPr>
        <p:spPr>
          <a:xfrm>
            <a:off x="8229600" y="5998464"/>
            <a:ext cx="146304" cy="146304"/>
          </a:xfrm>
          <a:prstGeom prst="ellipse">
            <a:avLst/>
          </a:prstGeom>
          <a:solidFill>
            <a:srgbClr val="3399FF"/>
          </a:solidFill>
          <a:ln/>
        </p:spPr>
      </p:sp>
      <p:sp>
        <p:nvSpPr>
          <p:cNvPr id="11" name="Text 8"/>
          <p:cNvSpPr/>
          <p:nvPr/>
        </p:nvSpPr>
        <p:spPr>
          <a:xfrm>
            <a:off x="7498080" y="5961888"/>
            <a:ext cx="713232" cy="274320"/>
          </a:xfrm>
          <a:prstGeom prst="rect">
            <a:avLst/>
          </a:prstGeom>
          <a:noFill/>
          <a:ln/>
        </p:spPr>
        <p:txBody>
          <a:bodyPr wrap="square" rtlCol="0" anchor="ctr"/>
          <a:lstStyle/>
          <a:p>
            <a:pPr marL="0" indent="0" algn="r">
              <a:buNone/>
            </a:pPr>
            <a:r>
              <a:rPr lang="en-US" sz="1000" dirty="0">
                <a:solidFill>
                  <a:srgbClr val="FFFFFF"/>
                </a:solidFill>
              </a:rPr>
              <a:t>45–60 min</a:t>
            </a:r>
            <a:endParaRPr lang="en-US" sz="1000" dirty="0"/>
          </a:p>
        </p:txBody>
      </p:sp>
      <p:sp>
        <p:nvSpPr>
          <p:cNvPr id="12" name="Text 9"/>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652424"/>
            <a:ext cx="8961120" cy="5484571"/>
          </a:xfrm>
          <a:prstGeom prst="rect">
            <a:avLst/>
          </a:prstGeom>
        </p:spPr>
      </p:pic>
      <p:sp>
        <p:nvSpPr>
          <p:cNvPr id="3" name="Text 0"/>
          <p:cNvSpPr/>
          <p:nvPr/>
        </p:nvSpPr>
        <p:spPr>
          <a:xfrm>
            <a:off x="548640" y="342900"/>
            <a:ext cx="3503066"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SIGMET em vigor · consulta 05/11 12:08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652424"/>
            <a:ext cx="8961120" cy="5484571"/>
          </a:xfrm>
          <a:prstGeom prst="rect">
            <a:avLst/>
          </a:prstGeom>
        </p:spPr>
      </p:pic>
      <p:sp>
        <p:nvSpPr>
          <p:cNvPr id="3" name="Text 0"/>
          <p:cNvSpPr/>
          <p:nvPr/>
        </p:nvSpPr>
        <p:spPr>
          <a:xfrm>
            <a:off x="548640" y="342900"/>
            <a:ext cx="3972154"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SIGMET de TS em vigor · consulta 05/11 12:08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594360"/>
            <a:ext cx="8961120" cy="5600700"/>
          </a:xfrm>
          <a:prstGeom prst="rect">
            <a:avLst/>
          </a:prstGeom>
        </p:spPr>
      </p:pic>
      <p:sp>
        <p:nvSpPr>
          <p:cNvPr id="3" name="Text 0"/>
          <p:cNvSpPr/>
          <p:nvPr/>
        </p:nvSpPr>
        <p:spPr>
          <a:xfrm>
            <a:off x="548640" y="342900"/>
            <a:ext cx="4023360"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Modelagem ECMWF — precipitação prevista (pico) · 2000 UTC 05/11 (rodada 05/11 00Z)</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name="Slide 10">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594360"/>
            <a:ext cx="8961120" cy="5600700"/>
          </a:xfrm>
          <a:prstGeom prst="rect">
            <a:avLst/>
          </a:prstGeom>
        </p:spPr>
      </p:pic>
      <p:sp>
        <p:nvSpPr>
          <p:cNvPr id="3" name="Text 0"/>
          <p:cNvSpPr/>
          <p:nvPr/>
        </p:nvSpPr>
        <p:spPr>
          <a:xfrm>
            <a:off x="548640" y="342900"/>
            <a:ext cx="2721254"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Trovoada severa · 18 UTC · 05/11</a:t>
            </a:r>
            <a:endParaRPr lang="en-US" sz="9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1356055" y="178308"/>
            <a:ext cx="6431890" cy="4306824"/>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marL="0" indent="0" algn="l">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marL="0" indent="0" algn="l">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marL="0" indent="0" algn="r">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marL="0" indent="0" algn="l">
              <a:buNone/>
            </a:pPr>
            <a:r>
              <a:rPr lang="en-US" sz="650" dirty="0">
                <a:solidFill>
                  <a:srgbClr val="DBE7F8"/>
                </a:solidFill>
              </a:rPr>
              <a:t>Cinza = nuvem quente/superfície</a:t>
            </a:r>
            <a:endParaRPr lang="en-US" sz="650" dirty="0"/>
          </a:p>
        </p:txBody>
      </p:sp>
      <p:graphicFrame>
        <p:nvGraphicFramePr>
          <p:cNvPr id="36"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0420" cy="1312165"/>
        </p:xfrm>
        <a:graphic>
          <a:graphicData uri="http://schemas.openxmlformats.org/drawingml/2006/table">
            <a:tbl>
              <a:tblPr/>
              <a:tblGrid>
                <a:gridCol w="790042">
                  <a:extLst>
                    <a:ext uri="{9D8B030D-6E8A-4147-A177-3AD203B41FA5}">
                      <a16:colId xmlns:a16="http://schemas.microsoft.com/office/drawing/2014/main" val="20000"/>
                    </a:ext>
                  </a:extLst>
                </a:gridCol>
                <a:gridCol w="790042">
                  <a:extLst>
                    <a:ext uri="{9D8B030D-6E8A-4147-A177-3AD203B41FA5}">
                      <a16:colId xmlns:a16="http://schemas.microsoft.com/office/drawing/2014/main" val="20001"/>
                    </a:ext>
                  </a:extLst>
                </a:gridCol>
                <a:gridCol w="790042">
                  <a:extLst>
                    <a:ext uri="{9D8B030D-6E8A-4147-A177-3AD203B41FA5}">
                      <a16:colId xmlns:a16="http://schemas.microsoft.com/office/drawing/2014/main" val="20002"/>
                    </a:ext>
                  </a:extLst>
                </a:gridCol>
                <a:gridCol w="790042">
                  <a:extLst>
                    <a:ext uri="{9D8B030D-6E8A-4147-A177-3AD203B41FA5}">
                      <a16:colId xmlns:a16="http://schemas.microsoft.com/office/drawing/2014/main" val="20003"/>
                    </a:ext>
                  </a:extLst>
                </a:gridCol>
                <a:gridCol w="790042">
                  <a:extLst>
                    <a:ext uri="{9D8B030D-6E8A-4147-A177-3AD203B41FA5}">
                      <a16:colId xmlns:a16="http://schemas.microsoft.com/office/drawing/2014/main" val="20004"/>
                    </a:ext>
                  </a:extLst>
                </a:gridCol>
                <a:gridCol w="790042">
                  <a:extLst>
                    <a:ext uri="{9D8B030D-6E8A-4147-A177-3AD203B41FA5}">
                      <a16:colId xmlns:a16="http://schemas.microsoft.com/office/drawing/2014/main" val="20005"/>
                    </a:ext>
                  </a:extLst>
                </a:gridCol>
                <a:gridCol w="790042">
                  <a:extLst>
                    <a:ext uri="{9D8B030D-6E8A-4147-A177-3AD203B41FA5}">
                      <a16:colId xmlns:a16="http://schemas.microsoft.com/office/drawing/2014/main" val="20006"/>
                    </a:ext>
                  </a:extLst>
                </a:gridCol>
                <a:gridCol w="790042">
                  <a:extLst>
                    <a:ext uri="{9D8B030D-6E8A-4147-A177-3AD203B41FA5}">
                      <a16:colId xmlns:a16="http://schemas.microsoft.com/office/drawing/2014/main" val="20007"/>
                    </a:ext>
                  </a:extLst>
                </a:gridCol>
                <a:gridCol w="790042">
                  <a:extLst>
                    <a:ext uri="{9D8B030D-6E8A-4147-A177-3AD203B41FA5}">
                      <a16:colId xmlns:a16="http://schemas.microsoft.com/office/drawing/2014/main" val="20008"/>
                    </a:ext>
                  </a:extLst>
                </a:gridCol>
                <a:gridCol w="790042">
                  <a:extLst>
                    <a:ext uri="{9D8B030D-6E8A-4147-A177-3AD203B41FA5}">
                      <a16:colId xmlns:a16="http://schemas.microsoft.com/office/drawing/2014/main" val="20009"/>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FIR-AZ</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EG</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MQ</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SL</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SN</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PV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RB</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CY</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VCSH</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1"/>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RAJ 25KT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2"/>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RAJ 21 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3"/>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3056839" y="178308"/>
            <a:ext cx="3030322" cy="4306824"/>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marL="0" indent="0" algn="l">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marL="0" indent="0" algn="l">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marL="0" indent="0" algn="r">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marL="0" indent="0" algn="l">
              <a:buNone/>
            </a:pPr>
            <a:r>
              <a:rPr lang="en-US" sz="650" dirty="0">
                <a:solidFill>
                  <a:srgbClr val="DBE7F8"/>
                </a:solidFill>
              </a:rPr>
              <a:t>Cinza = nuvem quente/superfície</a:t>
            </a:r>
            <a:endParaRPr lang="en-US" sz="650" dirty="0"/>
          </a:p>
        </p:txBody>
      </p:sp>
      <p:graphicFrame>
        <p:nvGraphicFramePr>
          <p:cNvPr id="36"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0415" cy="1312165"/>
        </p:xfrm>
        <a:graphic>
          <a:graphicData uri="http://schemas.openxmlformats.org/drawingml/2006/table">
            <a:tbl>
              <a:tblPr/>
              <a:tblGrid>
                <a:gridCol w="1580083">
                  <a:extLst>
                    <a:ext uri="{9D8B030D-6E8A-4147-A177-3AD203B41FA5}">
                      <a16:colId xmlns:a16="http://schemas.microsoft.com/office/drawing/2014/main" val="20000"/>
                    </a:ext>
                  </a:extLst>
                </a:gridCol>
                <a:gridCol w="1580083">
                  <a:extLst>
                    <a:ext uri="{9D8B030D-6E8A-4147-A177-3AD203B41FA5}">
                      <a16:colId xmlns:a16="http://schemas.microsoft.com/office/drawing/2014/main" val="20001"/>
                    </a:ext>
                  </a:extLst>
                </a:gridCol>
                <a:gridCol w="1580083">
                  <a:extLst>
                    <a:ext uri="{9D8B030D-6E8A-4147-A177-3AD203B41FA5}">
                      <a16:colId xmlns:a16="http://schemas.microsoft.com/office/drawing/2014/main" val="20002"/>
                    </a:ext>
                  </a:extLst>
                </a:gridCol>
                <a:gridCol w="1580083">
                  <a:extLst>
                    <a:ext uri="{9D8B030D-6E8A-4147-A177-3AD203B41FA5}">
                      <a16:colId xmlns:a16="http://schemas.microsoft.com/office/drawing/2014/main" val="20003"/>
                    </a:ext>
                  </a:extLst>
                </a:gridCol>
                <a:gridCol w="1580083">
                  <a:extLst>
                    <a:ext uri="{9D8B030D-6E8A-4147-A177-3AD203B41FA5}">
                      <a16:colId xmlns:a16="http://schemas.microsoft.com/office/drawing/2014/main" val="20004"/>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FIR-RE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FZ</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RF</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VT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1"/>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RAJ 27 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RAJ 26 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2"/>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RAJ 27KT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3"/>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2681021" y="178308"/>
            <a:ext cx="3781958" cy="4306824"/>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marL="0" indent="0" algn="l">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marL="0" indent="0" algn="l">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marL="0" indent="0" algn="r">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marL="0" indent="0" algn="l">
              <a:buNone/>
            </a:pPr>
            <a:r>
              <a:rPr lang="en-US" sz="650" dirty="0">
                <a:solidFill>
                  <a:srgbClr val="DBE7F8"/>
                </a:solidFill>
              </a:rPr>
              <a:t>Cinza = nuvem quente/superfície</a:t>
            </a:r>
            <a:endParaRPr lang="en-US" sz="650" dirty="0"/>
          </a:p>
        </p:txBody>
      </p:sp>
      <p:graphicFrame>
        <p:nvGraphicFramePr>
          <p:cNvPr id="36"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0416" cy="1312165"/>
        </p:xfrm>
        <a:graphic>
          <a:graphicData uri="http://schemas.openxmlformats.org/drawingml/2006/table">
            <a:tbl>
              <a:tblPr/>
              <a:tblGrid>
                <a:gridCol w="1316736">
                  <a:extLst>
                    <a:ext uri="{9D8B030D-6E8A-4147-A177-3AD203B41FA5}">
                      <a16:colId xmlns:a16="http://schemas.microsoft.com/office/drawing/2014/main" val="20000"/>
                    </a:ext>
                  </a:extLst>
                </a:gridCol>
                <a:gridCol w="1316736">
                  <a:extLst>
                    <a:ext uri="{9D8B030D-6E8A-4147-A177-3AD203B41FA5}">
                      <a16:colId xmlns:a16="http://schemas.microsoft.com/office/drawing/2014/main" val="20001"/>
                    </a:ext>
                  </a:extLst>
                </a:gridCol>
                <a:gridCol w="1316736">
                  <a:extLst>
                    <a:ext uri="{9D8B030D-6E8A-4147-A177-3AD203B41FA5}">
                      <a16:colId xmlns:a16="http://schemas.microsoft.com/office/drawing/2014/main" val="20002"/>
                    </a:ext>
                  </a:extLst>
                </a:gridCol>
                <a:gridCol w="1316736">
                  <a:extLst>
                    <a:ext uri="{9D8B030D-6E8A-4147-A177-3AD203B41FA5}">
                      <a16:colId xmlns:a16="http://schemas.microsoft.com/office/drawing/2014/main" val="20003"/>
                    </a:ext>
                  </a:extLst>
                </a:gridCol>
                <a:gridCol w="1316736">
                  <a:extLst>
                    <a:ext uri="{9D8B030D-6E8A-4147-A177-3AD203B41FA5}">
                      <a16:colId xmlns:a16="http://schemas.microsoft.com/office/drawing/2014/main" val="20004"/>
                    </a:ext>
                  </a:extLst>
                </a:gridCol>
                <a:gridCol w="1316736">
                  <a:extLst>
                    <a:ext uri="{9D8B030D-6E8A-4147-A177-3AD203B41FA5}">
                      <a16:colId xmlns:a16="http://schemas.microsoft.com/office/drawing/2014/main" val="20005"/>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FIR-BS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BR</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GO</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BH</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CF</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KP</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1"/>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2"/>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3"/>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2328062" y="178308"/>
            <a:ext cx="4487875" cy="4306824"/>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marL="0" indent="0" algn="l">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marL="0" indent="0" algn="l">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marL="0" indent="0" algn="r">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marL="0" indent="0" algn="l">
              <a:buNone/>
            </a:pPr>
            <a:r>
              <a:rPr lang="en-US" sz="650" dirty="0">
                <a:solidFill>
                  <a:srgbClr val="DBE7F8"/>
                </a:solidFill>
              </a:rPr>
              <a:t>Cinza = nuvem quente/superfície</a:t>
            </a:r>
            <a:endParaRPr lang="en-US" sz="650" dirty="0"/>
          </a:p>
        </p:txBody>
      </p:sp>
      <p:graphicFrame>
        <p:nvGraphicFramePr>
          <p:cNvPr id="36"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889448" cy="1848002"/>
        </p:xfrm>
        <a:graphic>
          <a:graphicData uri="http://schemas.openxmlformats.org/drawingml/2006/table">
            <a:tbl>
              <a:tblPr/>
              <a:tblGrid>
                <a:gridCol w="657454">
                  <a:extLst>
                    <a:ext uri="{9D8B030D-6E8A-4147-A177-3AD203B41FA5}">
                      <a16:colId xmlns:a16="http://schemas.microsoft.com/office/drawing/2014/main" val="20000"/>
                    </a:ext>
                  </a:extLst>
                </a:gridCol>
                <a:gridCol w="657454">
                  <a:extLst>
                    <a:ext uri="{9D8B030D-6E8A-4147-A177-3AD203B41FA5}">
                      <a16:colId xmlns:a16="http://schemas.microsoft.com/office/drawing/2014/main" val="20001"/>
                    </a:ext>
                  </a:extLst>
                </a:gridCol>
                <a:gridCol w="657454">
                  <a:extLst>
                    <a:ext uri="{9D8B030D-6E8A-4147-A177-3AD203B41FA5}">
                      <a16:colId xmlns:a16="http://schemas.microsoft.com/office/drawing/2014/main" val="20002"/>
                    </a:ext>
                  </a:extLst>
                </a:gridCol>
                <a:gridCol w="657454">
                  <a:extLst>
                    <a:ext uri="{9D8B030D-6E8A-4147-A177-3AD203B41FA5}">
                      <a16:colId xmlns:a16="http://schemas.microsoft.com/office/drawing/2014/main" val="20003"/>
                    </a:ext>
                  </a:extLst>
                </a:gridCol>
                <a:gridCol w="657454">
                  <a:extLst>
                    <a:ext uri="{9D8B030D-6E8A-4147-A177-3AD203B41FA5}">
                      <a16:colId xmlns:a16="http://schemas.microsoft.com/office/drawing/2014/main" val="20004"/>
                    </a:ext>
                  </a:extLst>
                </a:gridCol>
                <a:gridCol w="657454">
                  <a:extLst>
                    <a:ext uri="{9D8B030D-6E8A-4147-A177-3AD203B41FA5}">
                      <a16:colId xmlns:a16="http://schemas.microsoft.com/office/drawing/2014/main" val="20005"/>
                    </a:ext>
                  </a:extLst>
                </a:gridCol>
                <a:gridCol w="657454">
                  <a:extLst>
                    <a:ext uri="{9D8B030D-6E8A-4147-A177-3AD203B41FA5}">
                      <a16:colId xmlns:a16="http://schemas.microsoft.com/office/drawing/2014/main" val="20006"/>
                    </a:ext>
                  </a:extLst>
                </a:gridCol>
                <a:gridCol w="657454">
                  <a:extLst>
                    <a:ext uri="{9D8B030D-6E8A-4147-A177-3AD203B41FA5}">
                      <a16:colId xmlns:a16="http://schemas.microsoft.com/office/drawing/2014/main" val="20007"/>
                    </a:ext>
                  </a:extLst>
                </a:gridCol>
                <a:gridCol w="657454">
                  <a:extLst>
                    <a:ext uri="{9D8B030D-6E8A-4147-A177-3AD203B41FA5}">
                      <a16:colId xmlns:a16="http://schemas.microsoft.com/office/drawing/2014/main" val="20008"/>
                    </a:ext>
                  </a:extLst>
                </a:gridCol>
                <a:gridCol w="657454">
                  <a:extLst>
                    <a:ext uri="{9D8B030D-6E8A-4147-A177-3AD203B41FA5}">
                      <a16:colId xmlns:a16="http://schemas.microsoft.com/office/drawing/2014/main" val="20009"/>
                    </a:ext>
                  </a:extLst>
                </a:gridCol>
                <a:gridCol w="657454">
                  <a:extLst>
                    <a:ext uri="{9D8B030D-6E8A-4147-A177-3AD203B41FA5}">
                      <a16:colId xmlns:a16="http://schemas.microsoft.com/office/drawing/2014/main" val="20010"/>
                    </a:ext>
                  </a:extLst>
                </a:gridCol>
                <a:gridCol w="657454">
                  <a:extLst>
                    <a:ext uri="{9D8B030D-6E8A-4147-A177-3AD203B41FA5}">
                      <a16:colId xmlns:a16="http://schemas.microsoft.com/office/drawing/2014/main" val="20011"/>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FIR-CW</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GR</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SP</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GL</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RJ</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CG</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FI</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FL</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JV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NF</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PA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1"/>
                  </a:ext>
                </a:extLst>
              </a:tr>
              <a:tr h="531266">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RAJ 25KT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RAJ 32KT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2"/>
                  </a:ext>
                </a:extLst>
              </a:tr>
              <a:tr h="395935">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RAJ 32KT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3"/>
                  </a:ext>
                </a:extLst>
              </a:tr>
              <a:tr h="395935">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 BR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 BR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4"/>
                  </a:ext>
                </a:extLst>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947</Words>
  <Application>Microsoft Office PowerPoint</Application>
  <PresentationFormat>Apresentação na tela (4:3)</PresentationFormat>
  <Paragraphs>201</Paragraphs>
  <Slides>14</Slides>
  <Notes>14</Notes>
  <HiddenSlides>1</HiddenSlides>
  <MMClips>0</MMClips>
  <ScaleCrop>false</ScaleCrop>
  <HeadingPairs>
    <vt:vector size="6" baseType="variant">
      <vt:variant>
        <vt:lpstr>Fontes usadas</vt:lpstr>
      </vt:variant>
      <vt:variant>
        <vt:i4>2</vt:i4>
      </vt:variant>
      <vt:variant>
        <vt:lpstr>Tema</vt:lpstr>
      </vt:variant>
      <vt:variant>
        <vt:i4>1</vt:i4>
      </vt:variant>
      <vt:variant>
        <vt:lpstr>Títulos de slides</vt:lpstr>
      </vt:variant>
      <vt:variant>
        <vt:i4>14</vt:i4>
      </vt:variant>
    </vt:vector>
  </HeadingPairs>
  <TitlesOfParts>
    <vt:vector size="17" baseType="lpstr">
      <vt:lpstr>Arial</vt:lpstr>
      <vt:lpstr>Calibri</vt:lpstr>
      <vt:lpstr>Office Theme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Marcos Vinicius Rocha de Azevedo</cp:lastModifiedBy>
  <cp:revision>3</cp:revision>
  <dcterms:created xsi:type="dcterms:W3CDTF">2026-11-05T12:09:29Z</dcterms:created>
  <dcterms:modified xsi:type="dcterms:W3CDTF">2026-11-05T12:14:02Z</dcterms:modified>
</cp:coreProperties>
</file>